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10"/>
  </p:handoutMasterIdLst>
  <p:sldIdLst>
    <p:sldId id="356" r:id="rId2"/>
    <p:sldId id="441" r:id="rId3"/>
    <p:sldId id="469" r:id="rId4"/>
    <p:sldId id="460" r:id="rId5"/>
    <p:sldId id="456" r:id="rId6"/>
    <p:sldId id="466" r:id="rId7"/>
    <p:sldId id="423" r:id="rId8"/>
  </p:sldIdLst>
  <p:sldSz cx="12188825"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6"/>
            <p14:sldId id="441"/>
            <p14:sldId id="469"/>
            <p14:sldId id="460"/>
            <p14:sldId id="456"/>
            <p14:sldId id="466"/>
            <p14:sldId id="423"/>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6"/>
    <a:srgbClr val="6F848F"/>
    <a:srgbClr val="575C65"/>
    <a:srgbClr val="F1F0EA"/>
    <a:srgbClr val="F1F0E9"/>
    <a:srgbClr val="FFFFEF"/>
    <a:srgbClr val="FFF7EF"/>
    <a:srgbClr val="000000"/>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4" autoAdjust="0"/>
    <p:restoredTop sz="96215" autoAdjust="0"/>
  </p:normalViewPr>
  <p:slideViewPr>
    <p:cSldViewPr snapToGrid="0">
      <p:cViewPr>
        <p:scale>
          <a:sx n="66" d="100"/>
          <a:sy n="66" d="100"/>
        </p:scale>
        <p:origin x="1968" y="1208"/>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75" d="100"/>
        <a:sy n="75" d="100"/>
      </p:scale>
      <p:origin x="0" y="-174"/>
    </p:cViewPr>
  </p:sorterViewPr>
  <p:notesViewPr>
    <p:cSldViewPr snapToGrid="0">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3/12/2018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31282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378184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41817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189455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3332958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528233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3/12/2018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6402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92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1987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5187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83042"/>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8622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6014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4188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3/12/2018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3/12/2018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3/12/2018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3/12/2018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08214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3/12/2018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3/12/2018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3/12/2018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3/12/2018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34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3/12/2018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3/12/2018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3/12/2018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3/12/2018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3/12/2018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3/12/2018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3/12/2018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14383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15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5124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104"/>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308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728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3/12/2018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3" r:id="rId1"/>
    <p:sldLayoutId id="2147483654" r:id="rId2"/>
    <p:sldLayoutId id="2147483697" r:id="rId3"/>
    <p:sldLayoutId id="2147483698" r:id="rId4"/>
    <p:sldLayoutId id="2147483710" r:id="rId5"/>
    <p:sldLayoutId id="2147483699" r:id="rId6"/>
    <p:sldLayoutId id="2147483700" r:id="rId7"/>
    <p:sldLayoutId id="2147483712" r:id="rId8"/>
    <p:sldLayoutId id="2147483702" r:id="rId9"/>
    <p:sldLayoutId id="2147483703" r:id="rId10"/>
    <p:sldLayoutId id="2147483701" r:id="rId11"/>
    <p:sldLayoutId id="2147483705" r:id="rId12"/>
    <p:sldLayoutId id="2147483706" r:id="rId13"/>
    <p:sldLayoutId id="2147483709" r:id="rId14"/>
    <p:sldLayoutId id="2147483704" r:id="rId15"/>
    <p:sldLayoutId id="2147483707" r:id="rId16"/>
    <p:sldLayoutId id="2147483650" r:id="rId17"/>
    <p:sldLayoutId id="2147483663" r:id="rId18"/>
    <p:sldLayoutId id="2147483651" r:id="rId19"/>
    <p:sldLayoutId id="2147483665" r:id="rId20"/>
    <p:sldLayoutId id="2147483669" r:id="rId21"/>
    <p:sldLayoutId id="2147483692" r:id="rId22"/>
    <p:sldLayoutId id="2147483683" r:id="rId23"/>
    <p:sldLayoutId id="2147483670" r:id="rId24"/>
    <p:sldLayoutId id="2147483652" r:id="rId25"/>
    <p:sldLayoutId id="2147483671" r:id="rId26"/>
    <p:sldLayoutId id="2147483672" r:id="rId27"/>
    <p:sldLayoutId id="2147483679" r:id="rId28"/>
    <p:sldLayoutId id="2147483685" r:id="rId29"/>
    <p:sldLayoutId id="2147483688" r:id="rId30"/>
    <p:sldLayoutId id="2147483696" r:id="rId31"/>
    <p:sldLayoutId id="2147483666" r:id="rId32"/>
    <p:sldLayoutId id="2147483655" r:id="rId33"/>
    <p:sldLayoutId id="2147483656" r:id="rId34"/>
    <p:sldLayoutId id="2147483657" r:id="rId35"/>
    <p:sldLayoutId id="2147483673" r:id="rId36"/>
    <p:sldLayoutId id="2147483674" r:id="rId37"/>
    <p:sldLayoutId id="2147483682" r:id="rId38"/>
    <p:sldLayoutId id="2147483684" r:id="rId39"/>
    <p:sldLayoutId id="2147483690" r:id="rId40"/>
    <p:sldLayoutId id="2147483691" r:id="rId41"/>
    <p:sldLayoutId id="2147483668" r:id="rId42"/>
    <p:sldLayoutId id="2147483675" r:id="rId43"/>
    <p:sldLayoutId id="2147483676" r:id="rId44"/>
    <p:sldLayoutId id="2147483667" r:id="rId45"/>
    <p:sldLayoutId id="2147483661" r:id="rId46"/>
    <p:sldLayoutId id="2147483687" r:id="rId47"/>
    <p:sldLayoutId id="2147483659"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oradocs-corp.documents.us2.oraclecloud.com/documents/folder/home" TargetMode="External"/><Relationship Id="rId3" Type="http://schemas.openxmlformats.org/officeDocument/2006/relationships/image" Target="../media/image8.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innovate.us.oracle.com/sb/#60BCBA2A1AB07F65E0530100007F91D1" TargetMode="External"/><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hyperlink" Target="https://otube.oracle.com/media/Bring+the+Shelf+Alive/0_up7e77e5/3422" TargetMode="External"/><Relationship Id="rId9" Type="http://schemas.openxmlformats.org/officeDocument/2006/relationships/image" Target="../media/image3.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hyperlink" Target="https://otube.oracle.com/channel/Oracle+Cloud+Solution+Hubs/3422"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hyperlink" Target="http://solutionengineering.us.oracle.com/hubs/?root=profileslist" TargetMode="External"/><Relationship Id="rId1" Type="http://schemas.openxmlformats.org/officeDocument/2006/relationships/slideLayout" Target="../slideLayouts/slideLayout8.xml"/><Relationship Id="rId6" Type="http://schemas.openxmlformats.org/officeDocument/2006/relationships/hyperlink" Target="http://innovate.us.oracle.com/sb/" TargetMode="External"/><Relationship Id="rId11" Type="http://schemas.openxmlformats.org/officeDocument/2006/relationships/hyperlink" Target="https://otube.oracle.com/media/Oracle+Cloud+Solution+Hubs+Overview+for+Sales/0_zmo79u2x/" TargetMode="External"/><Relationship Id="rId5" Type="http://schemas.openxmlformats.org/officeDocument/2006/relationships/image" Target="../media/image34.png"/><Relationship Id="rId10" Type="http://schemas.openxmlformats.org/officeDocument/2006/relationships/image" Target="../media/image8.png"/><Relationship Id="rId4" Type="http://schemas.openxmlformats.org/officeDocument/2006/relationships/hyperlink" Target="http://solutionengineering.us.oracle.com/hubs/?root=cloudhubs" TargetMode="External"/><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0EBEE-C3BD-433D-B135-D546A6216382}"/>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904873" y="-6096"/>
            <a:ext cx="10283952" cy="6864096"/>
          </a:xfrm>
          <a:prstGeom prst="rect">
            <a:avLst/>
          </a:prstGeom>
        </p:spPr>
      </p:pic>
      <p:sp>
        <p:nvSpPr>
          <p:cNvPr id="23" name="Rectangle 22">
            <a:extLst>
              <a:ext uri="{FF2B5EF4-FFF2-40B4-BE49-F238E27FC236}">
                <a16:creationId xmlns:a16="http://schemas.microsoft.com/office/drawing/2014/main" id="{83C69AF0-E44A-42C3-B611-95F0011320D4}"/>
              </a:ext>
            </a:extLst>
          </p:cNvPr>
          <p:cNvSpPr/>
          <p:nvPr/>
        </p:nvSpPr>
        <p:spPr>
          <a:xfrm>
            <a:off x="-53902" y="-29098"/>
            <a:ext cx="12250078" cy="6866629"/>
          </a:xfrm>
          <a:prstGeom prst="rect">
            <a:avLst/>
          </a:prstGeom>
          <a:solidFill>
            <a:schemeClr val="tx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A72D223-B950-4056-9B16-B707EFCABD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1568" y="408731"/>
            <a:ext cx="2980991" cy="810500"/>
          </a:xfrm>
          <a:prstGeom prst="rect">
            <a:avLst/>
          </a:prstGeom>
        </p:spPr>
      </p:pic>
      <p:grpSp>
        <p:nvGrpSpPr>
          <p:cNvPr id="2" name="Group 1">
            <a:extLst>
              <a:ext uri="{FF2B5EF4-FFF2-40B4-BE49-F238E27FC236}">
                <a16:creationId xmlns:a16="http://schemas.microsoft.com/office/drawing/2014/main" id="{F8ED9569-B280-447F-8EDB-16AD2DECDA45}"/>
              </a:ext>
            </a:extLst>
          </p:cNvPr>
          <p:cNvGrpSpPr/>
          <p:nvPr/>
        </p:nvGrpSpPr>
        <p:grpSpPr>
          <a:xfrm>
            <a:off x="0" y="-29098"/>
            <a:ext cx="3515360" cy="6895727"/>
            <a:chOff x="0" y="0"/>
            <a:chExt cx="3515360" cy="6866629"/>
          </a:xfrm>
          <a:solidFill>
            <a:srgbClr val="000000"/>
          </a:solidFill>
        </p:grpSpPr>
        <p:sp>
          <p:nvSpPr>
            <p:cNvPr id="9" name="Rectangle 8">
              <a:extLst>
                <a:ext uri="{FF2B5EF4-FFF2-40B4-BE49-F238E27FC236}">
                  <a16:creationId xmlns:a16="http://schemas.microsoft.com/office/drawing/2014/main" id="{51513F9A-C323-4FAE-9814-5390DFC6DD13}"/>
                </a:ext>
              </a:extLst>
            </p:cNvPr>
            <p:cNvSpPr/>
            <p:nvPr/>
          </p:nvSpPr>
          <p:spPr>
            <a:xfrm>
              <a:off x="0" y="0"/>
              <a:ext cx="3515360" cy="6866629"/>
            </a:xfrm>
            <a:prstGeom prst="rect">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84D89-A390-4A67-895C-6D7C09BF518D}"/>
                </a:ext>
              </a:extLst>
            </p:cNvPr>
            <p:cNvSpPr/>
            <p:nvPr/>
          </p:nvSpPr>
          <p:spPr>
            <a:xfrm>
              <a:off x="459526" y="3890328"/>
              <a:ext cx="2569934" cy="1317854"/>
            </a:xfrm>
            <a:prstGeom prst="rect">
              <a:avLst/>
            </a:prstGeom>
            <a:grpFill/>
          </p:spPr>
          <p:txBody>
            <a:bodyPr wrap="none">
              <a:spAutoFit/>
            </a:bodyPr>
            <a:lstStyle/>
            <a:p>
              <a:pPr algn="ctr"/>
              <a:r>
                <a:rPr lang="en-US" sz="1600" dirty="0">
                  <a:solidFill>
                    <a:schemeClr val="bg1">
                      <a:lumMod val="95000"/>
                    </a:schemeClr>
                  </a:solidFill>
                  <a:latin typeface="Segoe UI Light" panose="020B0502040204020203" pitchFamily="34" charset="0"/>
                  <a:cs typeface="Segoe UI Light" panose="020B0502040204020203" pitchFamily="34" charset="0"/>
                </a:rPr>
                <a:t>Oracle Cloud Solution Hubs</a:t>
              </a:r>
              <a:br>
                <a:rPr lang="en-US" sz="1600" dirty="0">
                  <a:solidFill>
                    <a:schemeClr val="bg1">
                      <a:lumMod val="95000"/>
                    </a:schemeClr>
                  </a:solidFill>
                  <a:latin typeface="Segoe UI Light" panose="020B0502040204020203" pitchFamily="34" charset="0"/>
                  <a:cs typeface="Segoe UI Light" panose="020B0502040204020203" pitchFamily="34" charset="0"/>
                </a:rPr>
              </a:br>
              <a:r>
                <a:rPr lang="en-US" sz="1600" dirty="0">
                  <a:solidFill>
                    <a:schemeClr val="bg1">
                      <a:lumMod val="95000"/>
                    </a:schemeClr>
                  </a:solidFill>
                  <a:latin typeface="Segoe UI Light" panose="020B0502040204020203" pitchFamily="34" charset="0"/>
                  <a:cs typeface="Segoe UI Light" panose="020B0502040204020203" pitchFamily="34" charset="0"/>
                </a:rPr>
                <a:t>Data Integration with OAC</a:t>
              </a:r>
              <a:endParaRPr lang="en-US" sz="2800" dirty="0">
                <a:solidFill>
                  <a:schemeClr val="bg1">
                    <a:lumMod val="95000"/>
                  </a:schemeClr>
                </a:solidFill>
                <a:latin typeface="Segoe UI Light" panose="020B0502040204020203" pitchFamily="34" charset="0"/>
                <a:cs typeface="Segoe UI Light" panose="020B0502040204020203" pitchFamily="34" charset="0"/>
              </a:endParaRP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Steven Black</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Mark Geurtsen</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March 2018</a:t>
              </a:r>
              <a:endParaRPr lang="en-US" sz="1600" dirty="0">
                <a:solidFill>
                  <a:schemeClr val="accent2">
                    <a:lumMod val="60000"/>
                    <a:lumOff val="40000"/>
                  </a:schemeClr>
                </a:solidFill>
              </a:endParaRPr>
            </a:p>
          </p:txBody>
        </p:sp>
        <p:cxnSp>
          <p:nvCxnSpPr>
            <p:cNvPr id="11" name="Straight Connector 10">
              <a:extLst>
                <a:ext uri="{FF2B5EF4-FFF2-40B4-BE49-F238E27FC236}">
                  <a16:creationId xmlns:a16="http://schemas.microsoft.com/office/drawing/2014/main" id="{515A4506-50AF-4BD8-8FCE-DD930F7EB24E}"/>
                </a:ext>
              </a:extLst>
            </p:cNvPr>
            <p:cNvCxnSpPr/>
            <p:nvPr/>
          </p:nvCxnSpPr>
          <p:spPr>
            <a:xfrm>
              <a:off x="416871" y="3321321"/>
              <a:ext cx="2661609" cy="0"/>
            </a:xfrm>
            <a:prstGeom prst="line">
              <a:avLst/>
            </a:prstGeom>
            <a:grpFill/>
            <a:ln>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Oracle logo in white on red staging background" title="Oracle red badge logo">
              <a:extLst>
                <a:ext uri="{FF2B5EF4-FFF2-40B4-BE49-F238E27FC236}">
                  <a16:creationId xmlns:a16="http://schemas.microsoft.com/office/drawing/2014/main" id="{3BF40A7C-44FA-41AD-A798-F91FDB10A1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3727" y="6263640"/>
              <a:ext cx="1625138" cy="594360"/>
            </a:xfrm>
            <a:prstGeom prst="rect">
              <a:avLst/>
            </a:prstGeom>
            <a:grpFill/>
          </p:spPr>
        </p:pic>
        <p:pic>
          <p:nvPicPr>
            <p:cNvPr id="6" name="Picture 5">
              <a:extLst>
                <a:ext uri="{FF2B5EF4-FFF2-40B4-BE49-F238E27FC236}">
                  <a16:creationId xmlns:a16="http://schemas.microsoft.com/office/drawing/2014/main" id="{F53B2F1F-A637-4AE9-B393-6C9BC304A85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83042"/>
            <a:stretch/>
          </p:blipFill>
          <p:spPr>
            <a:xfrm>
              <a:off x="757699" y="839521"/>
              <a:ext cx="2066925" cy="2162670"/>
            </a:xfrm>
            <a:prstGeom prst="rect">
              <a:avLst/>
            </a:prstGeom>
            <a:grpFill/>
          </p:spPr>
        </p:pic>
      </p:grpSp>
    </p:spTree>
    <p:extLst>
      <p:ext uri="{BB962C8B-B14F-4D97-AF65-F5344CB8AC3E}">
        <p14:creationId xmlns:p14="http://schemas.microsoft.com/office/powerpoint/2010/main" val="36393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595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pic>
        <p:nvPicPr>
          <p:cNvPr id="5" name="Picture 33" descr="cloud.png">
            <a:extLst>
              <a:ext uri="{FF2B5EF4-FFF2-40B4-BE49-F238E27FC236}">
                <a16:creationId xmlns:a16="http://schemas.microsoft.com/office/drawing/2014/main" id="{A141384E-E959-4D4B-AF0A-86A69672200E}"/>
              </a:ext>
            </a:extLst>
          </p:cNvPr>
          <p:cNvPicPr>
            <a:picLocks noChangeAspect="1"/>
          </p:cNvPicPr>
          <p:nvPr/>
        </p:nvPicPr>
        <p:blipFill rotWithShape="1">
          <a:blip r:embed="rId3" cstate="print"/>
          <a:srcRect t="21584" r="51041" b="10789"/>
          <a:stretch/>
        </p:blipFill>
        <p:spPr bwMode="auto">
          <a:xfrm>
            <a:off x="0" y="0"/>
            <a:ext cx="12195544" cy="6868633"/>
          </a:xfrm>
          <a:prstGeom prst="rect">
            <a:avLst/>
          </a:prstGeom>
          <a:noFill/>
          <a:ln w="9525">
            <a:noFill/>
            <a:miter lim="800000"/>
            <a:headEnd/>
            <a:tailEnd/>
          </a:ln>
        </p:spPr>
      </p:pic>
      <p:pic>
        <p:nvPicPr>
          <p:cNvPr id="16" name="Picture 15" descr="Oracle logo in white on red staging background" title="Oracle red badge logo">
            <a:extLst>
              <a:ext uri="{FF2B5EF4-FFF2-40B4-BE49-F238E27FC236}">
                <a16:creationId xmlns:a16="http://schemas.microsoft.com/office/drawing/2014/main" id="{A044A6BC-80E7-4375-92DC-C9E91C16BD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8" name="Rectangle 17">
            <a:extLst>
              <a:ext uri="{FF2B5EF4-FFF2-40B4-BE49-F238E27FC236}">
                <a16:creationId xmlns:a16="http://schemas.microsoft.com/office/drawing/2014/main" id="{B7CAE848-03B1-4C76-AF66-29BEE2556A06}"/>
              </a:ext>
            </a:extLst>
          </p:cNvPr>
          <p:cNvSpPr/>
          <p:nvPr/>
        </p:nvSpPr>
        <p:spPr bwMode="gray">
          <a:xfrm>
            <a:off x="-6719" y="3289109"/>
            <a:ext cx="12195544" cy="1922737"/>
          </a:xfrm>
          <a:prstGeom prst="rect">
            <a:avLst/>
          </a:prstGeom>
          <a:solidFill>
            <a:srgbClr val="000000">
              <a:alpha val="57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9" name="Isosceles Triangle 18">
            <a:extLst>
              <a:ext uri="{FF2B5EF4-FFF2-40B4-BE49-F238E27FC236}">
                <a16:creationId xmlns:a16="http://schemas.microsoft.com/office/drawing/2014/main" id="{954E0D4F-1EF0-4E10-98CA-8A6581946E80}"/>
              </a:ext>
            </a:extLst>
          </p:cNvPr>
          <p:cNvSpPr/>
          <p:nvPr/>
        </p:nvSpPr>
        <p:spPr bwMode="gray">
          <a:xfrm rot="5400000">
            <a:off x="-881104" y="2165730"/>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3" name="Picture 22">
            <a:extLst>
              <a:ext uri="{FF2B5EF4-FFF2-40B4-BE49-F238E27FC236}">
                <a16:creationId xmlns:a16="http://schemas.microsoft.com/office/drawing/2014/main" id="{28DE64A8-CF56-4DB7-AD4F-7A5E95C705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568" y="408731"/>
            <a:ext cx="2980991" cy="810500"/>
          </a:xfrm>
          <a:prstGeom prst="rect">
            <a:avLst/>
          </a:prstGeom>
        </p:spPr>
      </p:pic>
      <p:sp>
        <p:nvSpPr>
          <p:cNvPr id="25" name="Footer Placeholder 1">
            <a:extLst>
              <a:ext uri="{FF2B5EF4-FFF2-40B4-BE49-F238E27FC236}">
                <a16:creationId xmlns:a16="http://schemas.microsoft.com/office/drawing/2014/main" id="{30BF7AD1-1BB0-474F-905F-7B6C09EE1272}"/>
              </a:ext>
            </a:extLst>
          </p:cNvPr>
          <p:cNvSpPr txBox="1">
            <a:spLocks/>
          </p:cNvSpPr>
          <p:nvPr/>
        </p:nvSpPr>
        <p:spPr>
          <a:xfrm>
            <a:off x="4078705" y="6432886"/>
            <a:ext cx="7572759"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t>Copyright © 2018, Oracle and/or its affiliates.  All Rights Reserved. | Confidential – Oracle Internal</a:t>
            </a:r>
          </a:p>
        </p:txBody>
      </p:sp>
      <p:sp>
        <p:nvSpPr>
          <p:cNvPr id="26" name="TextBox 25">
            <a:extLst>
              <a:ext uri="{FF2B5EF4-FFF2-40B4-BE49-F238E27FC236}">
                <a16:creationId xmlns:a16="http://schemas.microsoft.com/office/drawing/2014/main" id="{2DE64407-37C3-46A2-9CAD-A5FE16CEEBA7}"/>
              </a:ext>
            </a:extLst>
          </p:cNvPr>
          <p:cNvSpPr txBox="1"/>
          <p:nvPr/>
        </p:nvSpPr>
        <p:spPr>
          <a:xfrm>
            <a:off x="2020288" y="3442013"/>
            <a:ext cx="10017999" cy="1575816"/>
          </a:xfrm>
          <a:prstGeom prst="rect">
            <a:avLst/>
          </a:prstGeom>
          <a:noFill/>
        </p:spPr>
        <p:txBody>
          <a:bodyPr wrap="none" lIns="0" tIns="0" rIns="0" bIns="0" rtlCol="0" anchor="ctr">
            <a:spAutoFit/>
          </a:bodyPr>
          <a:lstStyle/>
          <a:p>
            <a:pPr algn="ctr">
              <a:lnSpc>
                <a:spcPct val="80000"/>
              </a:lnSpc>
            </a:pPr>
            <a:r>
              <a:rPr lang="en-US" sz="6600" dirty="0">
                <a:solidFill>
                  <a:schemeClr val="bg1"/>
                </a:solidFill>
                <a:latin typeface="+mj-lt"/>
              </a:rPr>
              <a:t>Data Integration and Analysis</a:t>
            </a:r>
            <a:br>
              <a:rPr lang="en-US" sz="6600" dirty="0">
                <a:solidFill>
                  <a:schemeClr val="bg1"/>
                </a:solidFill>
                <a:latin typeface="+mj-lt"/>
              </a:rPr>
            </a:br>
            <a:r>
              <a:rPr lang="en-US" sz="4400" i="1" dirty="0">
                <a:solidFill>
                  <a:schemeClr val="bg1"/>
                </a:solidFill>
                <a:latin typeface="+mj-lt"/>
              </a:rPr>
              <a:t>using BDC, OAC, OEH</a:t>
            </a:r>
            <a:br>
              <a:rPr lang="en-US" sz="4400" i="1" dirty="0">
                <a:solidFill>
                  <a:schemeClr val="bg1"/>
                </a:solidFill>
                <a:latin typeface="+mj-lt"/>
              </a:rPr>
            </a:br>
            <a:r>
              <a:rPr lang="en-US" dirty="0">
                <a:solidFill>
                  <a:schemeClr val="bg2"/>
                </a:solidFill>
                <a:latin typeface="+mj-lt"/>
              </a:rPr>
              <a:t> March 2018</a:t>
            </a:r>
            <a:endParaRPr lang="en-US" sz="6600" dirty="0">
              <a:solidFill>
                <a:schemeClr val="bg2"/>
              </a:solidFill>
              <a:latin typeface="+mj-lt"/>
            </a:endParaRPr>
          </a:p>
        </p:txBody>
      </p:sp>
      <p:grpSp>
        <p:nvGrpSpPr>
          <p:cNvPr id="27" name="Group 26">
            <a:extLst>
              <a:ext uri="{FF2B5EF4-FFF2-40B4-BE49-F238E27FC236}">
                <a16:creationId xmlns:a16="http://schemas.microsoft.com/office/drawing/2014/main" id="{10CD0EC8-F32E-44B3-BBB0-813379CB59A2}"/>
              </a:ext>
            </a:extLst>
          </p:cNvPr>
          <p:cNvGrpSpPr/>
          <p:nvPr/>
        </p:nvGrpSpPr>
        <p:grpSpPr>
          <a:xfrm>
            <a:off x="287063" y="2829633"/>
            <a:ext cx="913940" cy="914818"/>
            <a:chOff x="4588782" y="-1135159"/>
            <a:chExt cx="913940" cy="914818"/>
          </a:xfrm>
        </p:grpSpPr>
        <p:sp>
          <p:nvSpPr>
            <p:cNvPr id="28" name="Freeform 2">
              <a:extLst>
                <a:ext uri="{FF2B5EF4-FFF2-40B4-BE49-F238E27FC236}">
                  <a16:creationId xmlns:a16="http://schemas.microsoft.com/office/drawing/2014/main" id="{7A5ED986-BE0D-4A37-ABA1-869B370CF098}"/>
                </a:ext>
              </a:extLst>
            </p:cNvPr>
            <p:cNvSpPr>
              <a:spLocks noChangeAspect="1" noChangeArrowheads="1"/>
            </p:cNvSpPr>
            <p:nvPr/>
          </p:nvSpPr>
          <p:spPr bwMode="auto">
            <a:xfrm>
              <a:off x="4588782" y="-1135159"/>
              <a:ext cx="913940" cy="907190"/>
            </a:xfrm>
            <a:custGeom>
              <a:avLst/>
              <a:gdLst>
                <a:gd name="T0" fmla="*/ 2639 w 2987"/>
                <a:gd name="T1" fmla="*/ 1667 h 2964"/>
                <a:gd name="T2" fmla="*/ 1876 w 2987"/>
                <a:gd name="T3" fmla="*/ 1586 h 2964"/>
                <a:gd name="T4" fmla="*/ 1829 w 2987"/>
                <a:gd name="T5" fmla="*/ 1551 h 2964"/>
                <a:gd name="T6" fmla="*/ 1725 w 2987"/>
                <a:gd name="T7" fmla="*/ 567 h 2964"/>
                <a:gd name="T8" fmla="*/ 1609 w 2987"/>
                <a:gd name="T9" fmla="*/ 463 h 2964"/>
                <a:gd name="T10" fmla="*/ 1598 w 2987"/>
                <a:gd name="T11" fmla="*/ 463 h 2964"/>
                <a:gd name="T12" fmla="*/ 1482 w 2987"/>
                <a:gd name="T13" fmla="*/ 579 h 2964"/>
                <a:gd name="T14" fmla="*/ 1482 w 2987"/>
                <a:gd name="T15" fmla="*/ 1991 h 2964"/>
                <a:gd name="T16" fmla="*/ 1401 w 2987"/>
                <a:gd name="T17" fmla="*/ 2188 h 2964"/>
                <a:gd name="T18" fmla="*/ 1354 w 2987"/>
                <a:gd name="T19" fmla="*/ 2233 h 2964"/>
                <a:gd name="T20" fmla="*/ 1285 w 2987"/>
                <a:gd name="T21" fmla="*/ 2245 h 2964"/>
                <a:gd name="T22" fmla="*/ 891 w 2987"/>
                <a:gd name="T23" fmla="*/ 1922 h 2964"/>
                <a:gd name="T24" fmla="*/ 463 w 2987"/>
                <a:gd name="T25" fmla="*/ 1945 h 2964"/>
                <a:gd name="T26" fmla="*/ 1482 w 2987"/>
                <a:gd name="T27" fmla="*/ 2963 h 2964"/>
                <a:gd name="T28" fmla="*/ 2847 w 2987"/>
                <a:gd name="T29" fmla="*/ 2963 h 2964"/>
                <a:gd name="T30" fmla="*/ 2963 w 2987"/>
                <a:gd name="T31" fmla="*/ 2084 h 2964"/>
                <a:gd name="T32" fmla="*/ 2639 w 2987"/>
                <a:gd name="T33" fmla="*/ 1667 h 2964"/>
                <a:gd name="T34" fmla="*/ 1389 w 2987"/>
                <a:gd name="T35" fmla="*/ 579 h 2964"/>
                <a:gd name="T36" fmla="*/ 1598 w 2987"/>
                <a:gd name="T37" fmla="*/ 370 h 2964"/>
                <a:gd name="T38" fmla="*/ 1609 w 2987"/>
                <a:gd name="T39" fmla="*/ 370 h 2964"/>
                <a:gd name="T40" fmla="*/ 1621 w 2987"/>
                <a:gd name="T41" fmla="*/ 370 h 2964"/>
                <a:gd name="T42" fmla="*/ 1621 w 2987"/>
                <a:gd name="T43" fmla="*/ 93 h 2964"/>
                <a:gd name="T44" fmla="*/ 1528 w 2987"/>
                <a:gd name="T45" fmla="*/ 0 h 2964"/>
                <a:gd name="T46" fmla="*/ 93 w 2987"/>
                <a:gd name="T47" fmla="*/ 0 h 2964"/>
                <a:gd name="T48" fmla="*/ 0 w 2987"/>
                <a:gd name="T49" fmla="*/ 93 h 2964"/>
                <a:gd name="T50" fmla="*/ 0 w 2987"/>
                <a:gd name="T51" fmla="*/ 1158 h 2964"/>
                <a:gd name="T52" fmla="*/ 93 w 2987"/>
                <a:gd name="T53" fmla="*/ 1250 h 2964"/>
                <a:gd name="T54" fmla="*/ 1389 w 2987"/>
                <a:gd name="T55" fmla="*/ 1250 h 2964"/>
                <a:gd name="T56" fmla="*/ 1389 w 2987"/>
                <a:gd name="T57" fmla="*/ 579 h 2964"/>
                <a:gd name="T58" fmla="*/ 706 w 2987"/>
                <a:gd name="T59" fmla="*/ 938 h 2964"/>
                <a:gd name="T60" fmla="*/ 648 w 2987"/>
                <a:gd name="T61" fmla="*/ 938 h 2964"/>
                <a:gd name="T62" fmla="*/ 613 w 2987"/>
                <a:gd name="T63" fmla="*/ 903 h 2964"/>
                <a:gd name="T64" fmla="*/ 613 w 2987"/>
                <a:gd name="T65" fmla="*/ 833 h 2964"/>
                <a:gd name="T66" fmla="*/ 822 w 2987"/>
                <a:gd name="T67" fmla="*/ 625 h 2964"/>
                <a:gd name="T68" fmla="*/ 613 w 2987"/>
                <a:gd name="T69" fmla="*/ 417 h 2964"/>
                <a:gd name="T70" fmla="*/ 613 w 2987"/>
                <a:gd name="T71" fmla="*/ 347 h 2964"/>
                <a:gd name="T72" fmla="*/ 648 w 2987"/>
                <a:gd name="T73" fmla="*/ 313 h 2964"/>
                <a:gd name="T74" fmla="*/ 706 w 2987"/>
                <a:gd name="T75" fmla="*/ 313 h 2964"/>
                <a:gd name="T76" fmla="*/ 926 w 2987"/>
                <a:gd name="T77" fmla="*/ 533 h 2964"/>
                <a:gd name="T78" fmla="*/ 1019 w 2987"/>
                <a:gd name="T79" fmla="*/ 625 h 2964"/>
                <a:gd name="T80" fmla="*/ 706 w 2987"/>
                <a:gd name="T81" fmla="*/ 93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87" h="2964">
                  <a:moveTo>
                    <a:pt x="2639" y="1667"/>
                  </a:moveTo>
                  <a:cubicBezTo>
                    <a:pt x="1876" y="1586"/>
                    <a:pt x="1876" y="1586"/>
                    <a:pt x="1876" y="1586"/>
                  </a:cubicBezTo>
                  <a:cubicBezTo>
                    <a:pt x="1852" y="1586"/>
                    <a:pt x="1829" y="1563"/>
                    <a:pt x="1829" y="1551"/>
                  </a:cubicBezTo>
                  <a:cubicBezTo>
                    <a:pt x="1725" y="567"/>
                    <a:pt x="1725" y="567"/>
                    <a:pt x="1725" y="567"/>
                  </a:cubicBezTo>
                  <a:cubicBezTo>
                    <a:pt x="1713" y="509"/>
                    <a:pt x="1667" y="463"/>
                    <a:pt x="1609" y="463"/>
                  </a:cubicBezTo>
                  <a:cubicBezTo>
                    <a:pt x="1598" y="463"/>
                    <a:pt x="1598" y="463"/>
                    <a:pt x="1598" y="463"/>
                  </a:cubicBezTo>
                  <a:cubicBezTo>
                    <a:pt x="1528" y="463"/>
                    <a:pt x="1482" y="509"/>
                    <a:pt x="1482" y="579"/>
                  </a:cubicBezTo>
                  <a:cubicBezTo>
                    <a:pt x="1482" y="1991"/>
                    <a:pt x="1482" y="1991"/>
                    <a:pt x="1482" y="1991"/>
                  </a:cubicBezTo>
                  <a:cubicBezTo>
                    <a:pt x="1482" y="2072"/>
                    <a:pt x="1447" y="2142"/>
                    <a:pt x="1401" y="2188"/>
                  </a:cubicBezTo>
                  <a:cubicBezTo>
                    <a:pt x="1354" y="2233"/>
                    <a:pt x="1354" y="2233"/>
                    <a:pt x="1354" y="2233"/>
                  </a:cubicBezTo>
                  <a:cubicBezTo>
                    <a:pt x="1331" y="2257"/>
                    <a:pt x="1308" y="2257"/>
                    <a:pt x="1285" y="2245"/>
                  </a:cubicBezTo>
                  <a:cubicBezTo>
                    <a:pt x="891" y="1922"/>
                    <a:pt x="891" y="1922"/>
                    <a:pt x="891" y="1922"/>
                  </a:cubicBezTo>
                  <a:cubicBezTo>
                    <a:pt x="764" y="1817"/>
                    <a:pt x="579" y="1829"/>
                    <a:pt x="463" y="1945"/>
                  </a:cubicBezTo>
                  <a:cubicBezTo>
                    <a:pt x="1482" y="2963"/>
                    <a:pt x="1482" y="2963"/>
                    <a:pt x="1482" y="2963"/>
                  </a:cubicBezTo>
                  <a:cubicBezTo>
                    <a:pt x="2847" y="2963"/>
                    <a:pt x="2847" y="2963"/>
                    <a:pt x="2847" y="2963"/>
                  </a:cubicBezTo>
                  <a:cubicBezTo>
                    <a:pt x="2963" y="2084"/>
                    <a:pt x="2963" y="2084"/>
                    <a:pt x="2963" y="2084"/>
                  </a:cubicBezTo>
                  <a:cubicBezTo>
                    <a:pt x="2986" y="1876"/>
                    <a:pt x="2835" y="1690"/>
                    <a:pt x="2639" y="1667"/>
                  </a:cubicBezTo>
                  <a:close/>
                  <a:moveTo>
                    <a:pt x="1389" y="579"/>
                  </a:moveTo>
                  <a:cubicBezTo>
                    <a:pt x="1389" y="463"/>
                    <a:pt x="1482" y="370"/>
                    <a:pt x="1598" y="370"/>
                  </a:cubicBezTo>
                  <a:cubicBezTo>
                    <a:pt x="1609" y="370"/>
                    <a:pt x="1609" y="370"/>
                    <a:pt x="1609" y="370"/>
                  </a:cubicBezTo>
                  <a:lnTo>
                    <a:pt x="1621" y="370"/>
                  </a:lnTo>
                  <a:cubicBezTo>
                    <a:pt x="1621" y="93"/>
                    <a:pt x="1621" y="93"/>
                    <a:pt x="1621" y="93"/>
                  </a:cubicBezTo>
                  <a:cubicBezTo>
                    <a:pt x="1621" y="46"/>
                    <a:pt x="1574" y="0"/>
                    <a:pt x="1528" y="0"/>
                  </a:cubicBezTo>
                  <a:cubicBezTo>
                    <a:pt x="93" y="0"/>
                    <a:pt x="93" y="0"/>
                    <a:pt x="93" y="0"/>
                  </a:cubicBezTo>
                  <a:cubicBezTo>
                    <a:pt x="46" y="0"/>
                    <a:pt x="0" y="46"/>
                    <a:pt x="0" y="93"/>
                  </a:cubicBezTo>
                  <a:cubicBezTo>
                    <a:pt x="0" y="1158"/>
                    <a:pt x="0" y="1158"/>
                    <a:pt x="0" y="1158"/>
                  </a:cubicBezTo>
                  <a:cubicBezTo>
                    <a:pt x="0" y="1204"/>
                    <a:pt x="46" y="1250"/>
                    <a:pt x="93" y="1250"/>
                  </a:cubicBezTo>
                  <a:cubicBezTo>
                    <a:pt x="1389" y="1250"/>
                    <a:pt x="1389" y="1250"/>
                    <a:pt x="1389" y="1250"/>
                  </a:cubicBezTo>
                  <a:lnTo>
                    <a:pt x="1389" y="579"/>
                  </a:lnTo>
                  <a:close/>
                  <a:moveTo>
                    <a:pt x="706" y="938"/>
                  </a:moveTo>
                  <a:cubicBezTo>
                    <a:pt x="695" y="949"/>
                    <a:pt x="660" y="949"/>
                    <a:pt x="648" y="938"/>
                  </a:cubicBezTo>
                  <a:cubicBezTo>
                    <a:pt x="613" y="903"/>
                    <a:pt x="613" y="903"/>
                    <a:pt x="613" y="903"/>
                  </a:cubicBezTo>
                  <a:cubicBezTo>
                    <a:pt x="590" y="880"/>
                    <a:pt x="590" y="857"/>
                    <a:pt x="613" y="833"/>
                  </a:cubicBezTo>
                  <a:cubicBezTo>
                    <a:pt x="822" y="625"/>
                    <a:pt x="822" y="625"/>
                    <a:pt x="822" y="625"/>
                  </a:cubicBezTo>
                  <a:cubicBezTo>
                    <a:pt x="613" y="417"/>
                    <a:pt x="613" y="417"/>
                    <a:pt x="613" y="417"/>
                  </a:cubicBezTo>
                  <a:cubicBezTo>
                    <a:pt x="590" y="394"/>
                    <a:pt x="590" y="370"/>
                    <a:pt x="613" y="347"/>
                  </a:cubicBezTo>
                  <a:cubicBezTo>
                    <a:pt x="648" y="313"/>
                    <a:pt x="648" y="313"/>
                    <a:pt x="648" y="313"/>
                  </a:cubicBezTo>
                  <a:cubicBezTo>
                    <a:pt x="660" y="301"/>
                    <a:pt x="695" y="301"/>
                    <a:pt x="706" y="313"/>
                  </a:cubicBezTo>
                  <a:cubicBezTo>
                    <a:pt x="926" y="533"/>
                    <a:pt x="926" y="533"/>
                    <a:pt x="926" y="533"/>
                  </a:cubicBezTo>
                  <a:cubicBezTo>
                    <a:pt x="1019" y="625"/>
                    <a:pt x="1019" y="625"/>
                    <a:pt x="1019" y="625"/>
                  </a:cubicBezTo>
                  <a:lnTo>
                    <a:pt x="706" y="93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TextBox 28">
              <a:extLst>
                <a:ext uri="{FF2B5EF4-FFF2-40B4-BE49-F238E27FC236}">
                  <a16:creationId xmlns:a16="http://schemas.microsoft.com/office/drawing/2014/main" id="{74E90FBF-51BE-456F-B85D-321752AE4A9D}"/>
                </a:ext>
              </a:extLst>
            </p:cNvPr>
            <p:cNvSpPr txBox="1"/>
            <p:nvPr/>
          </p:nvSpPr>
          <p:spPr>
            <a:xfrm>
              <a:off x="5016274" y="-497340"/>
              <a:ext cx="439223" cy="276999"/>
            </a:xfrm>
            <a:prstGeom prst="rect">
              <a:avLst/>
            </a:prstGeom>
            <a:noFill/>
          </p:spPr>
          <p:txBody>
            <a:bodyPr wrap="none" lIns="0" tIns="0" rIns="0" bIns="0" rtlCol="0">
              <a:spAutoFit/>
            </a:bodyPr>
            <a:lstStyle/>
            <a:p>
              <a:pPr>
                <a:lnSpc>
                  <a:spcPct val="90000"/>
                </a:lnSpc>
              </a:pPr>
              <a:r>
                <a:rPr lang="en-US" sz="2000" dirty="0">
                  <a:solidFill>
                    <a:schemeClr val="accent1">
                      <a:lumMod val="75000"/>
                    </a:schemeClr>
                  </a:solidFill>
                </a:rPr>
                <a:t>POC</a:t>
              </a:r>
            </a:p>
          </p:txBody>
        </p:sp>
      </p:grpSp>
    </p:spTree>
    <p:extLst>
      <p:ext uri="{BB962C8B-B14F-4D97-AF65-F5344CB8AC3E}">
        <p14:creationId xmlns:p14="http://schemas.microsoft.com/office/powerpoint/2010/main" val="425875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EE4702-F631-411D-86E3-B609FD925220}"/>
              </a:ext>
            </a:extLst>
          </p:cNvPr>
          <p:cNvSpPr/>
          <p:nvPr/>
        </p:nvSpPr>
        <p:spPr bwMode="gray">
          <a:xfrm>
            <a:off x="-4526" y="3929682"/>
            <a:ext cx="12179216" cy="2937395"/>
          </a:xfrm>
          <a:prstGeom prst="rect">
            <a:avLst/>
          </a:prstGeom>
          <a:solidFill>
            <a:schemeClr val="tx2">
              <a:lumMod val="50000"/>
              <a:alpha val="9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98313"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 with Technology</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a16="http://schemas.microsoft.com/office/drawing/2014/main" id="{F5A74D9B-964C-420B-829D-ED14BFC04C4D}"/>
              </a:ext>
            </a:extLst>
          </p:cNvPr>
          <p:cNvSpPr/>
          <p:nvPr/>
        </p:nvSpPr>
        <p:spPr bwMode="gray">
          <a:xfrm>
            <a:off x="10196172" y="979587"/>
            <a:ext cx="2002140" cy="5874790"/>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hlinkClick r:id="rId4"/>
            <a:extLst>
              <a:ext uri="{FF2B5EF4-FFF2-40B4-BE49-F238E27FC236}">
                <a16:creationId xmlns:a16="http://schemas.microsoft.com/office/drawing/2014/main" id="{4FC155B4-85FE-4B53-99D4-ABC3170DF8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01495" y="2991449"/>
            <a:ext cx="946150" cy="559359"/>
          </a:xfrm>
          <a:prstGeom prst="rect">
            <a:avLst/>
          </a:prstGeom>
        </p:spPr>
      </p:pic>
      <p:pic>
        <p:nvPicPr>
          <p:cNvPr id="10" name="Picture 9">
            <a:hlinkClick r:id="rId6"/>
            <a:extLst>
              <a:ext uri="{FF2B5EF4-FFF2-40B4-BE49-F238E27FC236}">
                <a16:creationId xmlns:a16="http://schemas.microsoft.com/office/drawing/2014/main" id="{80206E2E-751F-496D-A771-E575353EC7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99537" y="1030091"/>
            <a:ext cx="598488" cy="598488"/>
          </a:xfrm>
          <a:prstGeom prst="rect">
            <a:avLst/>
          </a:prstGeom>
        </p:spPr>
      </p:pic>
      <p:sp>
        <p:nvSpPr>
          <p:cNvPr id="11" name="TextBox 10">
            <a:extLst>
              <a:ext uri="{FF2B5EF4-FFF2-40B4-BE49-F238E27FC236}">
                <a16:creationId xmlns:a16="http://schemas.microsoft.com/office/drawing/2014/main" id="{A10D8861-08B7-4020-A63D-3A0CD9C32875}"/>
              </a:ext>
            </a:extLst>
          </p:cNvPr>
          <p:cNvSpPr txBox="1"/>
          <p:nvPr/>
        </p:nvSpPr>
        <p:spPr>
          <a:xfrm>
            <a:off x="10685827" y="1648157"/>
            <a:ext cx="1025922"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Go to the Solution </a:t>
            </a:r>
            <a:br>
              <a:rPr lang="en-US" sz="1050" dirty="0">
                <a:solidFill>
                  <a:schemeClr val="bg1"/>
                </a:solidFill>
              </a:rPr>
            </a:br>
            <a:r>
              <a:rPr lang="en-US" sz="1050" dirty="0">
                <a:solidFill>
                  <a:schemeClr val="bg1"/>
                </a:solidFill>
              </a:rPr>
              <a:t>Bank Asset Page</a:t>
            </a:r>
          </a:p>
        </p:txBody>
      </p:sp>
      <p:sp>
        <p:nvSpPr>
          <p:cNvPr id="23" name="TextBox 22">
            <a:extLst>
              <a:ext uri="{FF2B5EF4-FFF2-40B4-BE49-F238E27FC236}">
                <a16:creationId xmlns:a16="http://schemas.microsoft.com/office/drawing/2014/main" id="{E537C2A4-9307-48DA-8B84-30111BAF8C8E}"/>
              </a:ext>
            </a:extLst>
          </p:cNvPr>
          <p:cNvSpPr txBox="1"/>
          <p:nvPr/>
        </p:nvSpPr>
        <p:spPr>
          <a:xfrm>
            <a:off x="10665436" y="3576688"/>
            <a:ext cx="1082027"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Watch the Solution </a:t>
            </a:r>
            <a:br>
              <a:rPr lang="en-US" sz="1050" dirty="0">
                <a:solidFill>
                  <a:schemeClr val="bg1"/>
                </a:solidFill>
              </a:rPr>
            </a:br>
            <a:r>
              <a:rPr lang="en-US" sz="1050" dirty="0">
                <a:solidFill>
                  <a:schemeClr val="bg1"/>
                </a:solidFill>
              </a:rPr>
              <a:t>Prototype Video</a:t>
            </a:r>
          </a:p>
        </p:txBody>
      </p:sp>
      <p:sp>
        <p:nvSpPr>
          <p:cNvPr id="27" name="TextBox 26">
            <a:extLst>
              <a:ext uri="{FF2B5EF4-FFF2-40B4-BE49-F238E27FC236}">
                <a16:creationId xmlns:a16="http://schemas.microsoft.com/office/drawing/2014/main" id="{CCB123DF-F514-479F-A068-DDA429025AB4}"/>
              </a:ext>
            </a:extLst>
          </p:cNvPr>
          <p:cNvSpPr txBox="1"/>
          <p:nvPr/>
        </p:nvSpPr>
        <p:spPr>
          <a:xfrm>
            <a:off x="10966235" y="4217449"/>
            <a:ext cx="575286" cy="332399"/>
          </a:xfrm>
          <a:prstGeom prst="rect">
            <a:avLst/>
          </a:prstGeom>
          <a:noFill/>
        </p:spPr>
        <p:txBody>
          <a:bodyPr wrap="none" lIns="0" tIns="0" rIns="0" bIns="0" rtlCol="0">
            <a:spAutoFit/>
          </a:bodyPr>
          <a:lstStyle/>
          <a:p>
            <a:pPr>
              <a:lnSpc>
                <a:spcPct val="90000"/>
              </a:lnSpc>
            </a:pPr>
            <a:r>
              <a:rPr lang="en-US" sz="1200" dirty="0">
                <a:solidFill>
                  <a:schemeClr val="bg1"/>
                </a:solidFill>
              </a:rPr>
              <a:t>Lead ECA</a:t>
            </a:r>
            <a:br>
              <a:rPr lang="en-US" sz="1200" dirty="0">
                <a:solidFill>
                  <a:schemeClr val="bg1"/>
                </a:solidFill>
              </a:rPr>
            </a:br>
            <a:r>
              <a:rPr lang="en-US" sz="1200" dirty="0">
                <a:solidFill>
                  <a:schemeClr val="bg1"/>
                </a:solidFill>
              </a:rPr>
              <a:t>Name</a:t>
            </a:r>
          </a:p>
        </p:txBody>
      </p:sp>
      <p:sp>
        <p:nvSpPr>
          <p:cNvPr id="28" name="TextBox 27">
            <a:extLst>
              <a:ext uri="{FF2B5EF4-FFF2-40B4-BE49-F238E27FC236}">
                <a16:creationId xmlns:a16="http://schemas.microsoft.com/office/drawing/2014/main" id="{E853EF69-E6A3-418A-A703-2166464A26DA}"/>
              </a:ext>
            </a:extLst>
          </p:cNvPr>
          <p:cNvSpPr txBox="1"/>
          <p:nvPr/>
        </p:nvSpPr>
        <p:spPr>
          <a:xfrm>
            <a:off x="10966235" y="4940362"/>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Lead Developer</a:t>
            </a:r>
            <a:br>
              <a:rPr lang="en-US" sz="1200" dirty="0">
                <a:solidFill>
                  <a:schemeClr val="bg1"/>
                </a:solidFill>
              </a:rPr>
            </a:br>
            <a:r>
              <a:rPr lang="en-US" sz="1200" dirty="0">
                <a:solidFill>
                  <a:schemeClr val="bg1"/>
                </a:solidFill>
              </a:rPr>
              <a:t>Name</a:t>
            </a: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58" name="TextBox 57">
            <a:extLst>
              <a:ext uri="{FF2B5EF4-FFF2-40B4-BE49-F238E27FC236}">
                <a16:creationId xmlns:a16="http://schemas.microsoft.com/office/drawing/2014/main" id="{74970C77-01B5-47FA-8DB1-45945097ABCD}"/>
              </a:ext>
            </a:extLst>
          </p:cNvPr>
          <p:cNvSpPr txBox="1"/>
          <p:nvPr/>
        </p:nvSpPr>
        <p:spPr>
          <a:xfrm>
            <a:off x="10966235" y="5607914"/>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65" name="TextBox 64">
            <a:extLst>
              <a:ext uri="{FF2B5EF4-FFF2-40B4-BE49-F238E27FC236}">
                <a16:creationId xmlns:a16="http://schemas.microsoft.com/office/drawing/2014/main" id="{5C19972D-7AE9-44A6-97CC-AF88872052CB}"/>
              </a:ext>
            </a:extLst>
          </p:cNvPr>
          <p:cNvSpPr txBox="1"/>
          <p:nvPr/>
        </p:nvSpPr>
        <p:spPr>
          <a:xfrm>
            <a:off x="10966235" y="6321387"/>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70" name="Rectangle 69">
            <a:extLst>
              <a:ext uri="{FF2B5EF4-FFF2-40B4-BE49-F238E27FC236}">
                <a16:creationId xmlns:a16="http://schemas.microsoft.com/office/drawing/2014/main" id="{5C71E808-6C74-4CE1-85CB-83F8974520B0}"/>
              </a:ext>
            </a:extLst>
          </p:cNvPr>
          <p:cNvSpPr/>
          <p:nvPr/>
        </p:nvSpPr>
        <p:spPr bwMode="gray">
          <a:xfrm>
            <a:off x="-5023" y="3929680"/>
            <a:ext cx="10197196" cy="982904"/>
          </a:xfrm>
          <a:prstGeom prst="rect">
            <a:avLst/>
          </a:prstGeom>
          <a:solidFill>
            <a:schemeClr val="tx2">
              <a:alpha val="8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5" name="TextBox 74">
            <a:extLst>
              <a:ext uri="{FF2B5EF4-FFF2-40B4-BE49-F238E27FC236}">
                <a16:creationId xmlns:a16="http://schemas.microsoft.com/office/drawing/2014/main" id="{EFB6810B-CD6E-4CD3-8749-FC778B50AB46}"/>
              </a:ext>
            </a:extLst>
          </p:cNvPr>
          <p:cNvSpPr txBox="1"/>
          <p:nvPr/>
        </p:nvSpPr>
        <p:spPr>
          <a:xfrm>
            <a:off x="734142" y="4017983"/>
            <a:ext cx="9264056" cy="387798"/>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Use one to three English sentences here to describe the business problem or desired solution/capability, how Oracle’s solution innovatively addresses this need using cool technology, the Oracle solution differentiation, and its value to customers.</a:t>
            </a:r>
          </a:p>
        </p:txBody>
      </p:sp>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Solution Highlight</a:t>
            </a:r>
          </a:p>
        </p:txBody>
      </p:sp>
      <p:pic>
        <p:nvPicPr>
          <p:cNvPr id="71" name="Picture 33" descr="cloud.png">
            <a:extLst>
              <a:ext uri="{FF2B5EF4-FFF2-40B4-BE49-F238E27FC236}">
                <a16:creationId xmlns:a16="http://schemas.microsoft.com/office/drawing/2014/main" id="{7579A78C-334A-4D1F-82D7-0D2FD568E124}"/>
              </a:ext>
            </a:extLst>
          </p:cNvPr>
          <p:cNvPicPr>
            <a:picLocks noChangeAspect="1"/>
          </p:cNvPicPr>
          <p:nvPr/>
        </p:nvPicPr>
        <p:blipFill rotWithShape="1">
          <a:blip r:embed="rId10" cstate="print"/>
          <a:srcRect t="21583" r="51041" b="36686"/>
          <a:stretch/>
        </p:blipFill>
        <p:spPr bwMode="auto">
          <a:xfrm>
            <a:off x="4962" y="992593"/>
            <a:ext cx="10193647" cy="2933264"/>
          </a:xfrm>
          <a:prstGeom prst="rect">
            <a:avLst/>
          </a:prstGeom>
          <a:noFill/>
          <a:ln w="9525">
            <a:noFill/>
            <a:miter lim="800000"/>
            <a:headEnd/>
            <a:tailEnd/>
          </a:ln>
        </p:spPr>
      </p:pic>
      <p:sp>
        <p:nvSpPr>
          <p:cNvPr id="72" name="TextBox 71">
            <a:extLst>
              <a:ext uri="{FF2B5EF4-FFF2-40B4-BE49-F238E27FC236}">
                <a16:creationId xmlns:a16="http://schemas.microsoft.com/office/drawing/2014/main" id="{07C0CEAB-7766-4354-895A-EDB38363C3A9}"/>
              </a:ext>
            </a:extLst>
          </p:cNvPr>
          <p:cNvSpPr txBox="1"/>
          <p:nvPr/>
        </p:nvSpPr>
        <p:spPr>
          <a:xfrm>
            <a:off x="546977" y="2028818"/>
            <a:ext cx="9264056" cy="720197"/>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Insert business solution images in this space.  </a:t>
            </a:r>
            <a:br>
              <a:rPr lang="en-US" sz="2400" dirty="0">
                <a:solidFill>
                  <a:schemeClr val="tx2">
                    <a:lumMod val="50000"/>
                  </a:schemeClr>
                </a:solidFill>
              </a:rPr>
            </a:br>
            <a:r>
              <a:rPr lang="en-US" sz="1400" dirty="0">
                <a:solidFill>
                  <a:schemeClr val="tx2">
                    <a:lumMod val="50000"/>
                  </a:schemeClr>
                </a:solidFill>
              </a:rPr>
              <a:t>Use images to tell a customer story at a very high level.</a:t>
            </a:r>
            <a:br>
              <a:rPr lang="en-US" sz="1400" dirty="0">
                <a:solidFill>
                  <a:schemeClr val="tx2">
                    <a:lumMod val="50000"/>
                  </a:schemeClr>
                </a:solidFill>
              </a:rPr>
            </a:br>
            <a:r>
              <a:rPr lang="en-US" sz="1400" dirty="0">
                <a:solidFill>
                  <a:schemeClr val="tx2">
                    <a:lumMod val="50000"/>
                  </a:schemeClr>
                </a:solidFill>
              </a:rPr>
              <a:t>Note: The full story is not needed here – just enough to represent the solution.</a:t>
            </a:r>
          </a:p>
        </p:txBody>
      </p:sp>
      <p:sp>
        <p:nvSpPr>
          <p:cNvPr id="73" name="TextBox 72">
            <a:extLst>
              <a:ext uri="{FF2B5EF4-FFF2-40B4-BE49-F238E27FC236}">
                <a16:creationId xmlns:a16="http://schemas.microsoft.com/office/drawing/2014/main" id="{9CCA0A79-2B5F-4793-B78C-BDBB3303BA70}"/>
              </a:ext>
            </a:extLst>
          </p:cNvPr>
          <p:cNvSpPr txBox="1"/>
          <p:nvPr/>
        </p:nvSpPr>
        <p:spPr>
          <a:xfrm>
            <a:off x="734142" y="5247815"/>
            <a:ext cx="9264056" cy="720197"/>
          </a:xfrm>
          <a:prstGeom prst="rect">
            <a:avLst/>
          </a:prstGeom>
          <a:noFill/>
        </p:spPr>
        <p:txBody>
          <a:bodyPr wrap="square" lIns="0" tIns="0" rIns="0" bIns="0" rtlCol="0">
            <a:spAutoFit/>
          </a:bodyPr>
          <a:lstStyle/>
          <a:p>
            <a:pPr algn="ctr">
              <a:lnSpc>
                <a:spcPct val="90000"/>
              </a:lnSpc>
            </a:pPr>
            <a:r>
              <a:rPr lang="en-US" sz="2400" dirty="0">
                <a:solidFill>
                  <a:schemeClr val="bg1"/>
                </a:solidFill>
                <a:effectLst>
                  <a:outerShdw blurRad="38100" dist="38100" dir="2700000" algn="tl">
                    <a:srgbClr val="000000">
                      <a:alpha val="43137"/>
                    </a:srgbClr>
                  </a:outerShdw>
                </a:effectLst>
              </a:rPr>
              <a:t>Provide the high-level Notional Architecture of Solution in this space.  </a:t>
            </a:r>
            <a:br>
              <a:rPr lang="en-US" sz="1400" dirty="0">
                <a:solidFill>
                  <a:schemeClr val="bg1"/>
                </a:solidFill>
                <a:effectLst>
                  <a:outerShdw blurRad="38100" dist="38100" dir="2700000" algn="tl">
                    <a:srgbClr val="000000">
                      <a:alpha val="43137"/>
                    </a:srgbClr>
                  </a:outerShdw>
                </a:effectLst>
              </a:rPr>
            </a:br>
            <a:r>
              <a:rPr lang="en-US" sz="1400" dirty="0">
                <a:solidFill>
                  <a:schemeClr val="bg1"/>
                </a:solidFill>
                <a:effectLst>
                  <a:outerShdw blurRad="38100" dist="38100" dir="2700000" algn="tl">
                    <a:srgbClr val="000000">
                      <a:alpha val="43137"/>
                    </a:srgbClr>
                  </a:outerShdw>
                </a:effectLst>
              </a:rPr>
              <a:t>Make sure the Notional Architecture tells the use case story of Actors interacting with systems, the flow of information, and high-level technology components/applications and interactions.  Note: It is not necessary to show the individual cloud services.  </a:t>
            </a:r>
          </a:p>
        </p:txBody>
      </p:sp>
      <p:grpSp>
        <p:nvGrpSpPr>
          <p:cNvPr id="13" name="Group 12">
            <a:extLst>
              <a:ext uri="{FF2B5EF4-FFF2-40B4-BE49-F238E27FC236}">
                <a16:creationId xmlns:a16="http://schemas.microsoft.com/office/drawing/2014/main" id="{E0C35B9E-57DE-440F-8FB4-6C4A23026366}"/>
              </a:ext>
            </a:extLst>
          </p:cNvPr>
          <p:cNvGrpSpPr/>
          <p:nvPr/>
        </p:nvGrpSpPr>
        <p:grpSpPr>
          <a:xfrm>
            <a:off x="10333066" y="4103018"/>
            <a:ext cx="435195" cy="585940"/>
            <a:chOff x="10333066" y="4103018"/>
            <a:chExt cx="435195" cy="585940"/>
          </a:xfrm>
        </p:grpSpPr>
        <p:sp>
          <p:nvSpPr>
            <p:cNvPr id="8" name="Rectangle 7">
              <a:extLst>
                <a:ext uri="{FF2B5EF4-FFF2-40B4-BE49-F238E27FC236}">
                  <a16:creationId xmlns:a16="http://schemas.microsoft.com/office/drawing/2014/main" id="{013EEC04-A1BF-4B60-8739-5C5F568F2CB3}"/>
                </a:ext>
              </a:extLst>
            </p:cNvPr>
            <p:cNvSpPr/>
            <p:nvPr/>
          </p:nvSpPr>
          <p:spPr bwMode="gray">
            <a:xfrm>
              <a:off x="10333066" y="41030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9" name="Picture Placeholder 10">
              <a:extLst>
                <a:ext uri="{FF2B5EF4-FFF2-40B4-BE49-F238E27FC236}">
                  <a16:creationId xmlns:a16="http://schemas.microsoft.com/office/drawing/2014/main" id="{26EF456B-EF3B-48EE-B497-3B0FE97BCFA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400" t="14934" r="31869" b="31634"/>
            <a:stretch/>
          </p:blipFill>
          <p:spPr>
            <a:xfrm>
              <a:off x="10397724" y="4211882"/>
              <a:ext cx="296112" cy="398271"/>
            </a:xfrm>
            <a:prstGeom prst="rect">
              <a:avLst/>
            </a:prstGeom>
          </p:spPr>
        </p:pic>
      </p:grpSp>
      <p:grpSp>
        <p:nvGrpSpPr>
          <p:cNvPr id="15" name="Group 14">
            <a:extLst>
              <a:ext uri="{FF2B5EF4-FFF2-40B4-BE49-F238E27FC236}">
                <a16:creationId xmlns:a16="http://schemas.microsoft.com/office/drawing/2014/main" id="{D477FCAE-7201-48AE-BC29-0584BE3B80F7}"/>
              </a:ext>
            </a:extLst>
          </p:cNvPr>
          <p:cNvGrpSpPr/>
          <p:nvPr/>
        </p:nvGrpSpPr>
        <p:grpSpPr>
          <a:xfrm>
            <a:off x="10339416" y="5506368"/>
            <a:ext cx="435195" cy="585940"/>
            <a:chOff x="10339416" y="5506368"/>
            <a:chExt cx="435195" cy="585940"/>
          </a:xfrm>
        </p:grpSpPr>
        <p:sp>
          <p:nvSpPr>
            <p:cNvPr id="84" name="Rectangle 83">
              <a:extLst>
                <a:ext uri="{FF2B5EF4-FFF2-40B4-BE49-F238E27FC236}">
                  <a16:creationId xmlns:a16="http://schemas.microsoft.com/office/drawing/2014/main" id="{F040C072-4ECD-406E-944F-670CD71E5AF6}"/>
                </a:ext>
              </a:extLst>
            </p:cNvPr>
            <p:cNvSpPr/>
            <p:nvPr/>
          </p:nvSpPr>
          <p:spPr bwMode="gray">
            <a:xfrm>
              <a:off x="10339416" y="55063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6" name="Picture Placeholder 10">
              <a:extLst>
                <a:ext uri="{FF2B5EF4-FFF2-40B4-BE49-F238E27FC236}">
                  <a16:creationId xmlns:a16="http://schemas.microsoft.com/office/drawing/2014/main" id="{F3FC1C77-FA0A-4208-A62C-8528921E1D2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400" t="14934" r="31869" b="31634"/>
            <a:stretch/>
          </p:blipFill>
          <p:spPr>
            <a:xfrm>
              <a:off x="10404074" y="5615232"/>
              <a:ext cx="296112" cy="398271"/>
            </a:xfrm>
            <a:prstGeom prst="rect">
              <a:avLst/>
            </a:prstGeom>
          </p:spPr>
        </p:pic>
      </p:grpSp>
      <p:grpSp>
        <p:nvGrpSpPr>
          <p:cNvPr id="14" name="Group 13">
            <a:extLst>
              <a:ext uri="{FF2B5EF4-FFF2-40B4-BE49-F238E27FC236}">
                <a16:creationId xmlns:a16="http://schemas.microsoft.com/office/drawing/2014/main" id="{8EA61EDC-48DF-43E7-A6FF-7989312AAEB6}"/>
              </a:ext>
            </a:extLst>
          </p:cNvPr>
          <p:cNvGrpSpPr/>
          <p:nvPr/>
        </p:nvGrpSpPr>
        <p:grpSpPr>
          <a:xfrm>
            <a:off x="10333066" y="4801518"/>
            <a:ext cx="435195" cy="585940"/>
            <a:chOff x="10333066" y="4801518"/>
            <a:chExt cx="435195" cy="585940"/>
          </a:xfrm>
        </p:grpSpPr>
        <p:sp>
          <p:nvSpPr>
            <p:cNvPr id="81" name="Rectangle 80">
              <a:extLst>
                <a:ext uri="{FF2B5EF4-FFF2-40B4-BE49-F238E27FC236}">
                  <a16:creationId xmlns:a16="http://schemas.microsoft.com/office/drawing/2014/main" id="{41A5839A-D572-4D2D-BBEC-AB2A33DE45B1}"/>
                </a:ext>
              </a:extLst>
            </p:cNvPr>
            <p:cNvSpPr/>
            <p:nvPr/>
          </p:nvSpPr>
          <p:spPr bwMode="gray">
            <a:xfrm>
              <a:off x="10333066" y="48015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0" name="Picture Placeholder 9">
              <a:extLst>
                <a:ext uri="{FF2B5EF4-FFF2-40B4-BE49-F238E27FC236}">
                  <a16:creationId xmlns:a16="http://schemas.microsoft.com/office/drawing/2014/main" id="{1DE16F83-ECC3-4944-863F-185E84BBB12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606" t="14958" r="29991" b="27581"/>
            <a:stretch/>
          </p:blipFill>
          <p:spPr>
            <a:xfrm>
              <a:off x="10400784" y="4912831"/>
              <a:ext cx="298169" cy="404097"/>
            </a:xfrm>
            <a:prstGeom prst="rect">
              <a:avLst/>
            </a:prstGeom>
          </p:spPr>
        </p:pic>
      </p:grpSp>
      <p:grpSp>
        <p:nvGrpSpPr>
          <p:cNvPr id="17" name="Group 16">
            <a:extLst>
              <a:ext uri="{FF2B5EF4-FFF2-40B4-BE49-F238E27FC236}">
                <a16:creationId xmlns:a16="http://schemas.microsoft.com/office/drawing/2014/main" id="{367534F8-BBF5-43DD-B90D-31891C22A251}"/>
              </a:ext>
            </a:extLst>
          </p:cNvPr>
          <p:cNvGrpSpPr/>
          <p:nvPr/>
        </p:nvGrpSpPr>
        <p:grpSpPr>
          <a:xfrm>
            <a:off x="10345766" y="6217568"/>
            <a:ext cx="435195" cy="585940"/>
            <a:chOff x="10345766" y="6217568"/>
            <a:chExt cx="435195" cy="585940"/>
          </a:xfrm>
        </p:grpSpPr>
        <p:sp>
          <p:nvSpPr>
            <p:cNvPr id="88" name="Rectangle 87">
              <a:extLst>
                <a:ext uri="{FF2B5EF4-FFF2-40B4-BE49-F238E27FC236}">
                  <a16:creationId xmlns:a16="http://schemas.microsoft.com/office/drawing/2014/main" id="{F51C9190-7439-4B97-A247-DE1F2B9D0B3F}"/>
                </a:ext>
              </a:extLst>
            </p:cNvPr>
            <p:cNvSpPr/>
            <p:nvPr/>
          </p:nvSpPr>
          <p:spPr bwMode="gray">
            <a:xfrm>
              <a:off x="10345766" y="62175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0" name="Picture Placeholder 9">
              <a:extLst>
                <a:ext uri="{FF2B5EF4-FFF2-40B4-BE49-F238E27FC236}">
                  <a16:creationId xmlns:a16="http://schemas.microsoft.com/office/drawing/2014/main" id="{A5C0E032-4D91-4C04-8934-653C6D76AC6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606" t="14958" r="29991" b="27581"/>
            <a:stretch/>
          </p:blipFill>
          <p:spPr>
            <a:xfrm>
              <a:off x="10419995" y="6322532"/>
              <a:ext cx="298169" cy="404097"/>
            </a:xfrm>
            <a:prstGeom prst="rect">
              <a:avLst/>
            </a:prstGeom>
          </p:spPr>
        </p:pic>
      </p:grpSp>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4" name="Rectangle: Rounded Corners 3">
            <a:extLst>
              <a:ext uri="{FF2B5EF4-FFF2-40B4-BE49-F238E27FC236}">
                <a16:creationId xmlns:a16="http://schemas.microsoft.com/office/drawing/2014/main" id="{F00A7FFD-DBED-4CA8-9227-E75A697E1A90}"/>
              </a:ext>
            </a:extLst>
          </p:cNvPr>
          <p:cNvSpPr/>
          <p:nvPr/>
        </p:nvSpPr>
        <p:spPr bwMode="gray">
          <a:xfrm>
            <a:off x="10902240" y="2021463"/>
            <a:ext cx="618304" cy="593915"/>
          </a:xfrm>
          <a:prstGeom prst="roundRect">
            <a:avLst>
              <a:gd name="adj" fmla="val 297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9" name="Picture 38" descr="documents_w_72.png">
            <a:hlinkClick r:id="rId13"/>
            <a:extLst>
              <a:ext uri="{FF2B5EF4-FFF2-40B4-BE49-F238E27FC236}">
                <a16:creationId xmlns:a16="http://schemas.microsoft.com/office/drawing/2014/main" id="{817517F3-04B7-498E-9C0F-2B6966C19A6C}"/>
              </a:ext>
            </a:extLst>
          </p:cNvPr>
          <p:cNvPicPr>
            <a:picLocks noChangeAspect="1"/>
          </p:cNvPicPr>
          <p:nvPr/>
        </p:nvPicPr>
        <p:blipFill>
          <a:blip r:embed="rId14" cstate="print"/>
          <a:stretch>
            <a:fillRect/>
          </a:stretch>
        </p:blipFill>
        <p:spPr>
          <a:xfrm>
            <a:off x="10988754" y="2127404"/>
            <a:ext cx="447205" cy="447205"/>
          </a:xfrm>
          <a:prstGeom prst="rect">
            <a:avLst/>
          </a:prstGeom>
        </p:spPr>
      </p:pic>
      <p:sp>
        <p:nvSpPr>
          <p:cNvPr id="42" name="TextBox 41">
            <a:extLst>
              <a:ext uri="{FF2B5EF4-FFF2-40B4-BE49-F238E27FC236}">
                <a16:creationId xmlns:a16="http://schemas.microsoft.com/office/drawing/2014/main" id="{B04FB4F0-A1B2-4E68-B745-76FFEBBAA41C}"/>
              </a:ext>
            </a:extLst>
          </p:cNvPr>
          <p:cNvSpPr txBox="1"/>
          <p:nvPr/>
        </p:nvSpPr>
        <p:spPr>
          <a:xfrm>
            <a:off x="10663037" y="2631466"/>
            <a:ext cx="1086822" cy="290849"/>
          </a:xfrm>
          <a:prstGeom prst="rect">
            <a:avLst/>
          </a:prstGeom>
          <a:noFill/>
        </p:spPr>
        <p:txBody>
          <a:bodyPr wrap="square" lIns="0" tIns="0" rIns="0" bIns="0" rtlCol="0">
            <a:spAutoFit/>
          </a:bodyPr>
          <a:lstStyle/>
          <a:p>
            <a:pPr algn="ctr">
              <a:lnSpc>
                <a:spcPct val="90000"/>
              </a:lnSpc>
            </a:pPr>
            <a:r>
              <a:rPr lang="en-US" sz="1050" dirty="0">
                <a:solidFill>
                  <a:schemeClr val="bg1"/>
                </a:solidFill>
              </a:rPr>
              <a:t>Go to the Asset Folder in ODocs</a:t>
            </a:r>
          </a:p>
        </p:txBody>
      </p:sp>
    </p:spTree>
    <p:extLst>
      <p:ext uri="{BB962C8B-B14F-4D97-AF65-F5344CB8AC3E}">
        <p14:creationId xmlns:p14="http://schemas.microsoft.com/office/powerpoint/2010/main" val="345727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Fast Food Ordering Chatbot</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a16="http://schemas.microsoft.com/office/drawing/2014/main" id="{F5A74D9B-964C-420B-829D-ED14BFC04C4D}"/>
              </a:ext>
            </a:extLst>
          </p:cNvPr>
          <p:cNvSpPr/>
          <p:nvPr/>
        </p:nvSpPr>
        <p:spPr bwMode="gray">
          <a:xfrm>
            <a:off x="9538635" y="979586"/>
            <a:ext cx="2658890" cy="2412461"/>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Developer Experience</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Time to build POC: </a:t>
            </a:r>
          </a:p>
          <a:p>
            <a:pPr marL="171450" lvl="0" indent="-171450">
              <a:lnSpc>
                <a:spcPct val="90000"/>
              </a:lnSpc>
              <a:spcAft>
                <a:spcPts val="600"/>
              </a:spcAft>
              <a:buFont typeface="Arial" panose="020B0604020202020204" pitchFamily="34" charset="0"/>
              <a:buChar char="•"/>
            </a:pPr>
            <a:r>
              <a:rPr lang="en-US" sz="1000" dirty="0">
                <a:solidFill>
                  <a:srgbClr val="FFFFFF"/>
                </a:solidFill>
              </a:rPr>
              <a:t>Skills required:</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did Oracle technology help speed development, integration, or deployment?</a:t>
            </a:r>
          </a:p>
          <a:p>
            <a:pPr marL="171450" lvl="0" indent="-171450">
              <a:lnSpc>
                <a:spcPct val="90000"/>
              </a:lnSpc>
              <a:spcAft>
                <a:spcPts val="600"/>
              </a:spcAft>
              <a:buFont typeface="Arial" panose="020B0604020202020204" pitchFamily="34" charset="0"/>
              <a:buChar char="•"/>
            </a:pPr>
            <a:r>
              <a:rPr lang="en-US" sz="1000" dirty="0">
                <a:solidFill>
                  <a:srgbClr val="FFFFFF"/>
                </a:solidFill>
              </a:rPr>
              <a:t>What technical challenges did you face?</a:t>
            </a:r>
          </a:p>
          <a:p>
            <a:pPr lvl="0">
              <a:lnSpc>
                <a:spcPct val="90000"/>
              </a:lnSpc>
              <a:spcAft>
                <a:spcPts val="600"/>
              </a:spcAft>
            </a:pPr>
            <a:endParaRPr lang="en-US" sz="1000" dirty="0">
              <a:solidFill>
                <a:srgbClr val="FFFFFF"/>
              </a:solidFill>
            </a:endParaRPr>
          </a:p>
        </p:txBody>
      </p:sp>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Internal Data Sheet</a:t>
            </a:r>
          </a:p>
        </p:txBody>
      </p:sp>
      <p:sp>
        <p:nvSpPr>
          <p:cNvPr id="13" name="Rectangle 12">
            <a:extLst>
              <a:ext uri="{FF2B5EF4-FFF2-40B4-BE49-F238E27FC236}">
                <a16:creationId xmlns:a16="http://schemas.microsoft.com/office/drawing/2014/main" id="{856A13D0-29D4-4170-9E43-CA36B8E8ED8D}"/>
              </a:ext>
            </a:extLst>
          </p:cNvPr>
          <p:cNvSpPr/>
          <p:nvPr/>
        </p:nvSpPr>
        <p:spPr bwMode="gray">
          <a:xfrm>
            <a:off x="-8702" y="979587"/>
            <a:ext cx="3740730" cy="1215706"/>
          </a:xfrm>
          <a:prstGeom prst="rect">
            <a:avLst/>
          </a:prstGeom>
          <a:solidFill>
            <a:schemeClr val="bg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tx2">
                    <a:lumMod val="50000"/>
                  </a:schemeClr>
                </a:solidFill>
                <a:latin typeface="Segoe Print" panose="02000600000000000000" pitchFamily="2" charset="0"/>
              </a:rPr>
              <a:t>Target Customers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Industries: </a:t>
            </a: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Customers:</a:t>
            </a:r>
          </a:p>
        </p:txBody>
      </p:sp>
      <p:sp>
        <p:nvSpPr>
          <p:cNvPr id="14" name="Rectangle 13">
            <a:extLst>
              <a:ext uri="{FF2B5EF4-FFF2-40B4-BE49-F238E27FC236}">
                <a16:creationId xmlns:a16="http://schemas.microsoft.com/office/drawing/2014/main" id="{4F397084-FD89-44BA-98C8-935FD84D1A42}"/>
              </a:ext>
            </a:extLst>
          </p:cNvPr>
          <p:cNvSpPr/>
          <p:nvPr/>
        </p:nvSpPr>
        <p:spPr bwMode="gray">
          <a:xfrm>
            <a:off x="7531432" y="3392048"/>
            <a:ext cx="2007204" cy="2758496"/>
          </a:xfrm>
          <a:prstGeom prst="rect">
            <a:avLst/>
          </a:prstGeom>
          <a:solidFill>
            <a:schemeClr val="accent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Technology Solution</a:t>
            </a:r>
          </a:p>
          <a:p>
            <a:pPr lvl="0" algn="ctr">
              <a:lnSpc>
                <a:spcPct val="90000"/>
              </a:lnSpc>
            </a:pPr>
            <a:endParaRPr lang="en-US" sz="1200" b="1" dirty="0">
              <a:solidFill>
                <a:srgbClr val="374A58">
                  <a:lumMod val="50000"/>
                </a:srgbClr>
              </a:solidFill>
              <a:latin typeface="Segoe Print" panose="02000600000000000000" pitchFamily="2" charset="0"/>
            </a:endParaRPr>
          </a:p>
          <a:p>
            <a:pPr lvl="0">
              <a:lnSpc>
                <a:spcPct val="90000"/>
              </a:lnSpc>
              <a:spcAft>
                <a:spcPts val="600"/>
              </a:spcAft>
            </a:pPr>
            <a:r>
              <a:rPr lang="en-US" sz="1000" dirty="0">
                <a:solidFill>
                  <a:srgbClr val="FFFFFF"/>
                </a:solidFill>
              </a:rPr>
              <a:t>Special Integrations:</a:t>
            </a:r>
          </a:p>
          <a:p>
            <a:pPr marL="171450" indent="-171450">
              <a:lnSpc>
                <a:spcPct val="90000"/>
              </a:lnSpc>
              <a:spcAft>
                <a:spcPts val="600"/>
              </a:spcAft>
              <a:buFont typeface="Arial" panose="020B0604020202020204" pitchFamily="34" charset="0"/>
              <a:buChar char="•"/>
            </a:pPr>
            <a:r>
              <a:rPr lang="en-US" sz="1000" dirty="0">
                <a:solidFill>
                  <a:srgbClr val="FFFFFF"/>
                </a:solidFill>
              </a:rPr>
              <a:t>To Oracle Applications: </a:t>
            </a:r>
          </a:p>
          <a:p>
            <a:pPr marL="171450" indent="-171450">
              <a:lnSpc>
                <a:spcPct val="90000"/>
              </a:lnSpc>
              <a:spcAft>
                <a:spcPts val="600"/>
              </a:spcAft>
              <a:buFont typeface="Arial" panose="020B0604020202020204" pitchFamily="34" charset="0"/>
              <a:buChar char="•"/>
            </a:pPr>
            <a:r>
              <a:rPr lang="en-US" sz="1000" dirty="0">
                <a:solidFill>
                  <a:srgbClr val="FFFFFF"/>
                </a:solidFill>
              </a:rPr>
              <a:t>To Third Party S/W: </a:t>
            </a:r>
          </a:p>
          <a:p>
            <a:pPr marL="171450" indent="-171450">
              <a:lnSpc>
                <a:spcPct val="90000"/>
              </a:lnSpc>
              <a:spcAft>
                <a:spcPts val="600"/>
              </a:spcAft>
              <a:buFont typeface="Arial" panose="020B0604020202020204" pitchFamily="34" charset="0"/>
              <a:buChar char="•"/>
            </a:pPr>
            <a:r>
              <a:rPr lang="en-US" sz="1000" dirty="0">
                <a:solidFill>
                  <a:srgbClr val="FFFFFF"/>
                </a:solidFill>
              </a:rPr>
              <a:t>To Open Source:</a:t>
            </a:r>
          </a:p>
          <a:p>
            <a:pPr lvl="0">
              <a:lnSpc>
                <a:spcPct val="90000"/>
              </a:lnSpc>
              <a:spcAft>
                <a:spcPts val="600"/>
              </a:spcAft>
            </a:pPr>
            <a:r>
              <a:rPr lang="en-US" sz="1000" dirty="0">
                <a:solidFill>
                  <a:srgbClr val="FFFFFF"/>
                </a:solidFill>
              </a:rPr>
              <a:t>Custom Coding:</a:t>
            </a:r>
          </a:p>
          <a:p>
            <a:pPr marL="171450" lvl="0" indent="-171450">
              <a:lnSpc>
                <a:spcPct val="90000"/>
              </a:lnSpc>
              <a:spcAft>
                <a:spcPts val="600"/>
              </a:spcAft>
              <a:buFont typeface="Arial" panose="020B0604020202020204" pitchFamily="34" charset="0"/>
              <a:buChar char="•"/>
            </a:pPr>
            <a:r>
              <a:rPr lang="en-US" sz="1000" dirty="0">
                <a:solidFill>
                  <a:srgbClr val="FFFFFF"/>
                </a:solidFill>
              </a:rPr>
              <a:t>Language/Describe</a:t>
            </a:r>
          </a:p>
        </p:txBody>
      </p:sp>
      <p:sp>
        <p:nvSpPr>
          <p:cNvPr id="15" name="Rectangle 14">
            <a:extLst>
              <a:ext uri="{FF2B5EF4-FFF2-40B4-BE49-F238E27FC236}">
                <a16:creationId xmlns:a16="http://schemas.microsoft.com/office/drawing/2014/main" id="{D9851F3E-E934-4040-87CB-F36928952121}"/>
              </a:ext>
            </a:extLst>
          </p:cNvPr>
          <p:cNvSpPr/>
          <p:nvPr/>
        </p:nvSpPr>
        <p:spPr bwMode="gray">
          <a:xfrm>
            <a:off x="3732027" y="972152"/>
            <a:ext cx="3795825" cy="5260059"/>
          </a:xfrm>
          <a:prstGeom prst="rect">
            <a:avLst/>
          </a:prstGeom>
          <a:solidFill>
            <a:schemeClr val="accent5">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Prototype Demo Story</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Begins with</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Then user does X, see Y.</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Then user does XX, see YY.</a:t>
            </a:r>
          </a:p>
          <a:p>
            <a:pPr marL="171450" lvl="0" indent="-171450">
              <a:lnSpc>
                <a:spcPct val="90000"/>
              </a:lnSpc>
              <a:spcAft>
                <a:spcPts val="600"/>
              </a:spcAft>
              <a:buFont typeface="Arial" panose="020B0604020202020204" pitchFamily="34" charset="0"/>
              <a:buChar char="•"/>
            </a:pPr>
            <a:r>
              <a:rPr lang="en-US" sz="1000" dirty="0">
                <a:solidFill>
                  <a:srgbClr val="FFFFFF"/>
                </a:solidFill>
              </a:rPr>
              <a:t>Ends with</a:t>
            </a:r>
            <a:endParaRPr lang="en-US" sz="1000" dirty="0">
              <a:solidFill>
                <a:schemeClr val="bg1"/>
              </a:solidFill>
            </a:endParaRPr>
          </a:p>
          <a:p>
            <a:pPr lvl="0">
              <a:lnSpc>
                <a:spcPct val="90000"/>
              </a:lnSpc>
              <a:spcAft>
                <a:spcPts val="600"/>
              </a:spcAft>
            </a:pPr>
            <a:endParaRPr lang="en-US" sz="1000" dirty="0">
              <a:solidFill>
                <a:schemeClr val="bg1"/>
              </a:solidFill>
            </a:endParaRPr>
          </a:p>
          <a:p>
            <a:pPr marL="171450" lvl="0" indent="-171450">
              <a:lnSpc>
                <a:spcPct val="90000"/>
              </a:lnSpc>
              <a:spcAft>
                <a:spcPts val="600"/>
              </a:spcAft>
              <a:buFont typeface="Arial" panose="020B0604020202020204" pitchFamily="34" charset="0"/>
              <a:buChar char="•"/>
            </a:pPr>
            <a:endParaRPr lang="en-US" sz="1000" dirty="0">
              <a:solidFill>
                <a:srgbClr val="FFFFFF"/>
              </a:solidFill>
            </a:endParaRPr>
          </a:p>
        </p:txBody>
      </p:sp>
      <p:sp>
        <p:nvSpPr>
          <p:cNvPr id="16" name="Rectangle 15">
            <a:extLst>
              <a:ext uri="{FF2B5EF4-FFF2-40B4-BE49-F238E27FC236}">
                <a16:creationId xmlns:a16="http://schemas.microsoft.com/office/drawing/2014/main" id="{63C4A7DB-45C0-43CC-814A-3CE6F3264B02}"/>
              </a:ext>
            </a:extLst>
          </p:cNvPr>
          <p:cNvSpPr/>
          <p:nvPr/>
        </p:nvSpPr>
        <p:spPr bwMode="gray">
          <a:xfrm>
            <a:off x="9538635" y="3392049"/>
            <a:ext cx="2658889" cy="2840161"/>
          </a:xfrm>
          <a:prstGeom prst="rect">
            <a:avLst/>
          </a:prstGeom>
          <a:solidFill>
            <a:schemeClr val="tx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Team</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Account Sales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(KAD)</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(CPR)</a:t>
            </a:r>
          </a:p>
          <a:p>
            <a:pPr marL="171450" lvl="0" indent="-171450">
              <a:lnSpc>
                <a:spcPct val="90000"/>
              </a:lnSpc>
              <a:spcAft>
                <a:spcPts val="600"/>
              </a:spcAft>
              <a:buFont typeface="Arial" panose="020B0604020202020204" pitchFamily="34" charset="0"/>
              <a:buChar char="•"/>
            </a:pPr>
            <a:r>
              <a:rPr lang="en-US" sz="1000" dirty="0">
                <a:solidFill>
                  <a:srgbClr val="FFFFFF"/>
                </a:solidFill>
              </a:rPr>
              <a:t>SE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(ECA)</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(Lead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(Cloud – XX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(CSM)</a:t>
            </a:r>
          </a:p>
          <a:p>
            <a:pPr marL="171450" lvl="0" indent="-171450">
              <a:lnSpc>
                <a:spcPct val="90000"/>
              </a:lnSpc>
              <a:spcAft>
                <a:spcPts val="600"/>
              </a:spcAft>
              <a:buFont typeface="Arial" panose="020B0604020202020204" pitchFamily="34" charset="0"/>
              <a:buChar char="•"/>
            </a:pPr>
            <a:r>
              <a:rPr lang="en-US" sz="1000" dirty="0">
                <a:solidFill>
                  <a:srgbClr val="FFFFFF"/>
                </a:solidFill>
              </a:rPr>
              <a:t>Others:</a:t>
            </a:r>
          </a:p>
          <a:p>
            <a:pPr marL="628650" lvl="1" indent="-171450">
              <a:lnSpc>
                <a:spcPct val="90000"/>
              </a:lnSpc>
              <a:spcAft>
                <a:spcPts val="600"/>
              </a:spcAft>
              <a:buFont typeface="Arial" panose="020B0604020202020204" pitchFamily="34" charset="0"/>
              <a:buChar char="•"/>
            </a:pPr>
            <a:r>
              <a:rPr lang="en-US" sz="1000" dirty="0">
                <a:solidFill>
                  <a:srgbClr val="FFFFFF"/>
                </a:solidFill>
              </a:rPr>
              <a:t>&lt;from Product Dev&gt;</a:t>
            </a:r>
          </a:p>
        </p:txBody>
      </p:sp>
      <p:sp>
        <p:nvSpPr>
          <p:cNvPr id="17" name="Rectangle 16">
            <a:extLst>
              <a:ext uri="{FF2B5EF4-FFF2-40B4-BE49-F238E27FC236}">
                <a16:creationId xmlns:a16="http://schemas.microsoft.com/office/drawing/2014/main" id="{BBEC672E-CCCC-4CCD-AA39-316C8BA96866}"/>
              </a:ext>
            </a:extLst>
          </p:cNvPr>
          <p:cNvSpPr/>
          <p:nvPr/>
        </p:nvSpPr>
        <p:spPr bwMode="gray">
          <a:xfrm>
            <a:off x="0" y="2195293"/>
            <a:ext cx="3740730" cy="1820254"/>
          </a:xfrm>
          <a:prstGeom prst="rect">
            <a:avLst/>
          </a:prstGeom>
          <a:solidFill>
            <a:schemeClr val="accent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bg1"/>
                </a:solidFill>
                <a:latin typeface="Segoe Print" panose="02000600000000000000" pitchFamily="2" charset="0"/>
              </a:rPr>
              <a:t>Primary Use Cases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dirty="0">
                <a:solidFill>
                  <a:schemeClr val="bg1"/>
                </a:solidFill>
              </a:rPr>
              <a:t>&lt;Use Case #1&gt;</a:t>
            </a:r>
          </a:p>
          <a:p>
            <a:pPr marL="171450" indent="-171450">
              <a:lnSpc>
                <a:spcPct val="90000"/>
              </a:lnSpc>
              <a:spcAft>
                <a:spcPts val="600"/>
              </a:spcAft>
              <a:buFont typeface="Arial" panose="020B0604020202020204" pitchFamily="34" charset="0"/>
              <a:buChar char="•"/>
            </a:pPr>
            <a:r>
              <a:rPr lang="en-US" sz="1000" dirty="0">
                <a:solidFill>
                  <a:schemeClr val="bg1"/>
                </a:solidFill>
              </a:rPr>
              <a:t>&lt;Use Case #2 or Variations on Use Case #1&gt;</a:t>
            </a:r>
          </a:p>
          <a:p>
            <a:pPr marL="171450" indent="-171450">
              <a:lnSpc>
                <a:spcPct val="90000"/>
              </a:lnSpc>
              <a:spcAft>
                <a:spcPts val="600"/>
              </a:spcAft>
              <a:buFont typeface="Arial" panose="020B0604020202020204" pitchFamily="34" charset="0"/>
              <a:buChar char="•"/>
            </a:pPr>
            <a:endParaRPr lang="en-US" sz="1000" dirty="0">
              <a:solidFill>
                <a:schemeClr val="bg1"/>
              </a:solidFill>
            </a:endParaRPr>
          </a:p>
        </p:txBody>
      </p:sp>
      <p:sp>
        <p:nvSpPr>
          <p:cNvPr id="18" name="Rectangle 17">
            <a:extLst>
              <a:ext uri="{FF2B5EF4-FFF2-40B4-BE49-F238E27FC236}">
                <a16:creationId xmlns:a16="http://schemas.microsoft.com/office/drawing/2014/main" id="{812EBE26-CFD6-48E3-9F60-CE21A548FBA1}"/>
              </a:ext>
            </a:extLst>
          </p:cNvPr>
          <p:cNvSpPr/>
          <p:nvPr/>
        </p:nvSpPr>
        <p:spPr bwMode="gray">
          <a:xfrm>
            <a:off x="-8702" y="4015547"/>
            <a:ext cx="3740730" cy="2216663"/>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Marketing Messages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Business Value:</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Differentiated/Innovative:</a:t>
            </a:r>
          </a:p>
          <a:p>
            <a:pPr marL="171450" lvl="0" indent="-171450">
              <a:lnSpc>
                <a:spcPct val="90000"/>
              </a:lnSpc>
              <a:spcAft>
                <a:spcPts val="600"/>
              </a:spcAft>
              <a:buFont typeface="Arial" panose="020B0604020202020204" pitchFamily="34" charset="0"/>
              <a:buChar char="•"/>
            </a:pPr>
            <a:r>
              <a:rPr lang="en-US" sz="1000" dirty="0">
                <a:solidFill>
                  <a:srgbClr val="FFFFFF"/>
                </a:solidFill>
              </a:rPr>
              <a:t>Why Oracle?:</a:t>
            </a:r>
            <a:endParaRPr lang="en-US" sz="1000" dirty="0">
              <a:solidFill>
                <a:schemeClr val="bg1"/>
              </a:solidFill>
            </a:endParaRPr>
          </a:p>
        </p:txBody>
      </p:sp>
      <p:sp>
        <p:nvSpPr>
          <p:cNvPr id="4" name="Rectangle 3">
            <a:extLst>
              <a:ext uri="{FF2B5EF4-FFF2-40B4-BE49-F238E27FC236}">
                <a16:creationId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9" name="Rectangle 18">
            <a:extLst>
              <a:ext uri="{FF2B5EF4-FFF2-40B4-BE49-F238E27FC236}">
                <a16:creationId xmlns:a16="http://schemas.microsoft.com/office/drawing/2014/main" id="{0343EBA8-49C4-44EE-9399-1DE1CBA44BC7}"/>
              </a:ext>
            </a:extLst>
          </p:cNvPr>
          <p:cNvSpPr/>
          <p:nvPr/>
        </p:nvSpPr>
        <p:spPr bwMode="gray">
          <a:xfrm>
            <a:off x="7527852" y="978195"/>
            <a:ext cx="2020409" cy="2413852"/>
          </a:xfrm>
          <a:prstGeom prst="rect">
            <a:avLst/>
          </a:prstGeom>
          <a:solidFill>
            <a:schemeClr val="accent1">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Oracle Cloud Services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(XCS)</a:t>
            </a: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(YCS)</a:t>
            </a: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(ZCS)</a:t>
            </a:r>
          </a:p>
        </p:txBody>
      </p:sp>
    </p:spTree>
    <p:extLst>
      <p:ext uri="{BB962C8B-B14F-4D97-AF65-F5344CB8AC3E}">
        <p14:creationId xmlns:p14="http://schemas.microsoft.com/office/powerpoint/2010/main" val="336006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595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sp>
        <p:nvSpPr>
          <p:cNvPr id="2" name="Rectangle 1">
            <a:extLst>
              <a:ext uri="{FF2B5EF4-FFF2-40B4-BE49-F238E27FC236}">
                <a16:creationId xmlns:a16="http://schemas.microsoft.com/office/drawing/2014/main" id="{F429B1A9-89EB-4C89-9699-9294B998F920}"/>
              </a:ext>
            </a:extLst>
          </p:cNvPr>
          <p:cNvSpPr/>
          <p:nvPr/>
        </p:nvSpPr>
        <p:spPr bwMode="gray">
          <a:xfrm>
            <a:off x="0" y="10633"/>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8" name="Rectangle 7">
            <a:extLst>
              <a:ext uri="{FF2B5EF4-FFF2-40B4-BE49-F238E27FC236}">
                <a16:creationId xmlns:a16="http://schemas.microsoft.com/office/drawing/2014/main" id="{739A8C11-779A-46E0-B4DF-A9CFFA37C408}"/>
              </a:ext>
            </a:extLst>
          </p:cNvPr>
          <p:cNvSpPr/>
          <p:nvPr/>
        </p:nvSpPr>
        <p:spPr bwMode="gray">
          <a:xfrm>
            <a:off x="9987885" y="-2412"/>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1" name="Picture 10" descr="Oracle logo in white on red staging background" title="Oracle red badge logo">
            <a:extLst>
              <a:ext uri="{FF2B5EF4-FFF2-40B4-BE49-F238E27FC236}">
                <a16:creationId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4" name="Rectangle 13">
            <a:extLst>
              <a:ext uri="{FF2B5EF4-FFF2-40B4-BE49-F238E27FC236}">
                <a16:creationId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Flowchart: Process 4">
            <a:extLst>
              <a:ext uri="{FF2B5EF4-FFF2-40B4-BE49-F238E27FC236}">
                <a16:creationId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BA4F2D3-A64C-4933-A8B9-C35D223FB84E}"/>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a:t>
            </a:r>
          </a:p>
        </p:txBody>
      </p:sp>
      <p:pic>
        <p:nvPicPr>
          <p:cNvPr id="17" name="Picture 16">
            <a:extLst>
              <a:ext uri="{FF2B5EF4-FFF2-40B4-BE49-F238E27FC236}">
                <a16:creationId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18" name="Picture 17">
            <a:extLst>
              <a:ext uri="{FF2B5EF4-FFF2-40B4-BE49-F238E27FC236}">
                <a16:creationId xmlns:a16="http://schemas.microsoft.com/office/drawing/2014/main" id="{5B8590EE-997A-40F8-94FA-4825DB5D0C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19" name="TextBox 18">
            <a:extLst>
              <a:ext uri="{FF2B5EF4-FFF2-40B4-BE49-F238E27FC236}">
                <a16:creationId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Notional Architecture</a:t>
            </a:r>
          </a:p>
        </p:txBody>
      </p:sp>
      <p:grpSp>
        <p:nvGrpSpPr>
          <p:cNvPr id="4" name="Group 3">
            <a:extLst>
              <a:ext uri="{FF2B5EF4-FFF2-40B4-BE49-F238E27FC236}">
                <a16:creationId xmlns:a16="http://schemas.microsoft.com/office/drawing/2014/main" id="{54F2A5F6-2CF4-4214-9130-49232FC40261}"/>
              </a:ext>
            </a:extLst>
          </p:cNvPr>
          <p:cNvGrpSpPr/>
          <p:nvPr/>
        </p:nvGrpSpPr>
        <p:grpSpPr>
          <a:xfrm>
            <a:off x="1934678" y="1963554"/>
            <a:ext cx="8884046" cy="3428363"/>
            <a:chOff x="1575703" y="2166040"/>
            <a:chExt cx="9243021" cy="3225877"/>
          </a:xfrm>
        </p:grpSpPr>
        <p:sp>
          <p:nvSpPr>
            <p:cNvPr id="25" name="Rectangle 24">
              <a:extLst>
                <a:ext uri="{FF2B5EF4-FFF2-40B4-BE49-F238E27FC236}">
                  <a16:creationId xmlns:a16="http://schemas.microsoft.com/office/drawing/2014/main" id="{2587E96D-4F6C-415F-9EA6-C6F12AC4C4A0}"/>
                </a:ext>
              </a:extLst>
            </p:cNvPr>
            <p:cNvSpPr/>
            <p:nvPr/>
          </p:nvSpPr>
          <p:spPr>
            <a:xfrm>
              <a:off x="1575703" y="2228653"/>
              <a:ext cx="2175705" cy="3163264"/>
            </a:xfrm>
            <a:prstGeom prst="rect">
              <a:avLst/>
            </a:prstGeom>
            <a:solidFill>
              <a:schemeClr val="bg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sp>
          <p:nvSpPr>
            <p:cNvPr id="26" name="Rectangle 25">
              <a:extLst>
                <a:ext uri="{FF2B5EF4-FFF2-40B4-BE49-F238E27FC236}">
                  <a16:creationId xmlns:a16="http://schemas.microsoft.com/office/drawing/2014/main" id="{A3F31DEC-0B50-4959-85A1-42EA9C3B0995}"/>
                </a:ext>
              </a:extLst>
            </p:cNvPr>
            <p:cNvSpPr/>
            <p:nvPr/>
          </p:nvSpPr>
          <p:spPr>
            <a:xfrm>
              <a:off x="3914044" y="2228653"/>
              <a:ext cx="2175705" cy="3163264"/>
            </a:xfrm>
            <a:prstGeom prst="rect">
              <a:avLst/>
            </a:prstGeom>
            <a:solidFill>
              <a:schemeClr val="bg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sp>
          <p:nvSpPr>
            <p:cNvPr id="27" name="Rectangle 26">
              <a:extLst>
                <a:ext uri="{FF2B5EF4-FFF2-40B4-BE49-F238E27FC236}">
                  <a16:creationId xmlns:a16="http://schemas.microsoft.com/office/drawing/2014/main" id="{DA2CB7FF-5CF0-40D4-A6F6-7C01EEF32D12}"/>
                </a:ext>
              </a:extLst>
            </p:cNvPr>
            <p:cNvSpPr/>
            <p:nvPr/>
          </p:nvSpPr>
          <p:spPr>
            <a:xfrm>
              <a:off x="6252385" y="2228653"/>
              <a:ext cx="2175705" cy="3163264"/>
            </a:xfrm>
            <a:prstGeom prst="rect">
              <a:avLst/>
            </a:prstGeom>
            <a:solidFill>
              <a:schemeClr val="bg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sp>
          <p:nvSpPr>
            <p:cNvPr id="28" name="Rectangle 27">
              <a:extLst>
                <a:ext uri="{FF2B5EF4-FFF2-40B4-BE49-F238E27FC236}">
                  <a16:creationId xmlns:a16="http://schemas.microsoft.com/office/drawing/2014/main" id="{98D3C2CC-3B1A-4987-B07C-0749669BC9D8}"/>
                </a:ext>
              </a:extLst>
            </p:cNvPr>
            <p:cNvSpPr/>
            <p:nvPr/>
          </p:nvSpPr>
          <p:spPr>
            <a:xfrm>
              <a:off x="8604157" y="2228653"/>
              <a:ext cx="2175705" cy="3163264"/>
            </a:xfrm>
            <a:prstGeom prst="rect">
              <a:avLst/>
            </a:prstGeom>
            <a:solidFill>
              <a:schemeClr val="bg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pic>
          <p:nvPicPr>
            <p:cNvPr id="29" name="Picture 28" descr="A picture containing ax, silhouette&#10;&#10;Description generated with very high confidence">
              <a:extLst>
                <a:ext uri="{FF2B5EF4-FFF2-40B4-BE49-F238E27FC236}">
                  <a16:creationId xmlns:a16="http://schemas.microsoft.com/office/drawing/2014/main" id="{362DD079-9119-4FDF-9C8F-E7939C3B3B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0566" y="4363112"/>
              <a:ext cx="414133" cy="414133"/>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10AC7DF9-15BF-4909-9287-75BC81B86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6847" y="2573737"/>
              <a:ext cx="2177856" cy="1371243"/>
            </a:xfrm>
            <a:prstGeom prst="rect">
              <a:avLst/>
            </a:prstGeom>
          </p:spPr>
        </p:pic>
        <p:pic>
          <p:nvPicPr>
            <p:cNvPr id="31" name="Picture 30" descr="A picture containing electronics&#10;&#10;Description generated with very high confidence">
              <a:extLst>
                <a:ext uri="{FF2B5EF4-FFF2-40B4-BE49-F238E27FC236}">
                  <a16:creationId xmlns:a16="http://schemas.microsoft.com/office/drawing/2014/main" id="{1FC2C4E5-6D0B-4572-AAE9-1D16D7D9A8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4049" y="4318939"/>
              <a:ext cx="272967" cy="3858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1246D510-A025-4585-9743-BB6BCD7F9F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5422" y="2573737"/>
              <a:ext cx="2177856" cy="1371243"/>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200DC58C-7C81-4AA5-971E-67476625D2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9976" y="2573737"/>
              <a:ext cx="2177857" cy="1371243"/>
            </a:xfrm>
            <a:prstGeom prst="rect">
              <a:avLst/>
            </a:prstGeom>
          </p:spPr>
        </p:pic>
        <p:pic>
          <p:nvPicPr>
            <p:cNvPr id="34" name="Picture 33">
              <a:extLst>
                <a:ext uri="{FF2B5EF4-FFF2-40B4-BE49-F238E27FC236}">
                  <a16:creationId xmlns:a16="http://schemas.microsoft.com/office/drawing/2014/main" id="{EAE3C52F-E513-408C-863E-EE11F43F3B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24423" y="4416338"/>
              <a:ext cx="416032" cy="307680"/>
            </a:xfrm>
            <a:prstGeom prst="rect">
              <a:avLst/>
            </a:prstGeom>
          </p:spPr>
        </p:pic>
        <p:pic>
          <p:nvPicPr>
            <p:cNvPr id="35" name="Picture 34">
              <a:extLst>
                <a:ext uri="{FF2B5EF4-FFF2-40B4-BE49-F238E27FC236}">
                  <a16:creationId xmlns:a16="http://schemas.microsoft.com/office/drawing/2014/main" id="{A7D39474-CC94-4CDC-AA73-3503D8DE57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24424" y="4862247"/>
              <a:ext cx="368495" cy="331646"/>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59E4AA34-12E4-44ED-BF92-AC94B65D0D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40866" y="2573737"/>
              <a:ext cx="2177858" cy="1371243"/>
            </a:xfrm>
            <a:prstGeom prst="rect">
              <a:avLst/>
            </a:prstGeom>
          </p:spPr>
        </p:pic>
        <p:sp>
          <p:nvSpPr>
            <p:cNvPr id="37" name="TextBox 36">
              <a:extLst>
                <a:ext uri="{FF2B5EF4-FFF2-40B4-BE49-F238E27FC236}">
                  <a16:creationId xmlns:a16="http://schemas.microsoft.com/office/drawing/2014/main" id="{A0EF0266-9E59-43D2-8C84-6BF72E386B35}"/>
                </a:ext>
              </a:extLst>
            </p:cNvPr>
            <p:cNvSpPr txBox="1"/>
            <p:nvPr/>
          </p:nvSpPr>
          <p:spPr>
            <a:xfrm>
              <a:off x="1960970" y="4070801"/>
              <a:ext cx="1409477" cy="781917"/>
            </a:xfrm>
            <a:prstGeom prst="rect">
              <a:avLst/>
            </a:prstGeom>
            <a:noFill/>
          </p:spPr>
          <p:txBody>
            <a:bodyPr wrap="square" rtlCol="0">
              <a:spAutoFit/>
            </a:bodyPr>
            <a:lstStyle/>
            <a:p>
              <a:r>
                <a:rPr lang="en-US" sz="1600" dirty="0">
                  <a:solidFill>
                    <a:schemeClr val="bg1"/>
                  </a:solidFill>
                </a:rPr>
                <a:t>Pull Data from </a:t>
              </a:r>
            </a:p>
            <a:p>
              <a:r>
                <a:rPr lang="en-US" sz="1600" dirty="0">
                  <a:solidFill>
                    <a:schemeClr val="bg1"/>
                  </a:solidFill>
                </a:rPr>
                <a:t>Twitter</a:t>
              </a:r>
            </a:p>
          </p:txBody>
        </p:sp>
        <p:sp>
          <p:nvSpPr>
            <p:cNvPr id="38" name="TextBox 37">
              <a:extLst>
                <a:ext uri="{FF2B5EF4-FFF2-40B4-BE49-F238E27FC236}">
                  <a16:creationId xmlns:a16="http://schemas.microsoft.com/office/drawing/2014/main" id="{4D11B53B-F86A-4BF0-BEF7-767538EB777E}"/>
                </a:ext>
              </a:extLst>
            </p:cNvPr>
            <p:cNvSpPr txBox="1"/>
            <p:nvPr/>
          </p:nvSpPr>
          <p:spPr>
            <a:xfrm>
              <a:off x="4136675" y="4076676"/>
              <a:ext cx="1556422" cy="550237"/>
            </a:xfrm>
            <a:prstGeom prst="rect">
              <a:avLst/>
            </a:prstGeom>
            <a:noFill/>
          </p:spPr>
          <p:txBody>
            <a:bodyPr wrap="square" rtlCol="0">
              <a:spAutoFit/>
            </a:bodyPr>
            <a:lstStyle/>
            <a:p>
              <a:r>
                <a:rPr lang="en-US" sz="1600" dirty="0">
                  <a:solidFill>
                    <a:schemeClr val="bg1"/>
                  </a:solidFill>
                </a:rPr>
                <a:t>Store Raw Data in Kafka</a:t>
              </a:r>
            </a:p>
          </p:txBody>
        </p:sp>
        <p:sp>
          <p:nvSpPr>
            <p:cNvPr id="39" name="TextBox 38">
              <a:extLst>
                <a:ext uri="{FF2B5EF4-FFF2-40B4-BE49-F238E27FC236}">
                  <a16:creationId xmlns:a16="http://schemas.microsoft.com/office/drawing/2014/main" id="{B0A65DCA-CACE-4BAD-9773-77EF3F9CBABB}"/>
                </a:ext>
              </a:extLst>
            </p:cNvPr>
            <p:cNvSpPr txBox="1"/>
            <p:nvPr/>
          </p:nvSpPr>
          <p:spPr>
            <a:xfrm>
              <a:off x="1754449" y="2166040"/>
              <a:ext cx="1882651" cy="492318"/>
            </a:xfrm>
            <a:prstGeom prst="rect">
              <a:avLst/>
            </a:prstGeom>
            <a:noFill/>
          </p:spPr>
          <p:txBody>
            <a:bodyPr wrap="none" rtlCol="0">
              <a:spAutoFit/>
            </a:bodyPr>
            <a:lstStyle/>
            <a:p>
              <a:pPr algn="ctr"/>
              <a:r>
                <a:rPr lang="en-US" sz="1400" dirty="0">
                  <a:solidFill>
                    <a:schemeClr val="bg1"/>
                  </a:solidFill>
                </a:rPr>
                <a:t>Application Container </a:t>
              </a:r>
            </a:p>
            <a:p>
              <a:pPr algn="ctr"/>
              <a:r>
                <a:rPr lang="en-US" sz="1400" dirty="0">
                  <a:solidFill>
                    <a:schemeClr val="bg1"/>
                  </a:solidFill>
                </a:rPr>
                <a:t>Cloud Service</a:t>
              </a:r>
            </a:p>
          </p:txBody>
        </p:sp>
        <p:sp>
          <p:nvSpPr>
            <p:cNvPr id="40" name="TextBox 39">
              <a:extLst>
                <a:ext uri="{FF2B5EF4-FFF2-40B4-BE49-F238E27FC236}">
                  <a16:creationId xmlns:a16="http://schemas.microsoft.com/office/drawing/2014/main" id="{762FFAB7-36B2-44BB-BA0D-A8EB6AFEF7E9}"/>
                </a:ext>
              </a:extLst>
            </p:cNvPr>
            <p:cNvSpPr txBox="1"/>
            <p:nvPr/>
          </p:nvSpPr>
          <p:spPr>
            <a:xfrm>
              <a:off x="4392959" y="2191063"/>
              <a:ext cx="1217877" cy="492318"/>
            </a:xfrm>
            <a:prstGeom prst="rect">
              <a:avLst/>
            </a:prstGeom>
            <a:noFill/>
          </p:spPr>
          <p:txBody>
            <a:bodyPr wrap="none" rtlCol="0">
              <a:spAutoFit/>
            </a:bodyPr>
            <a:lstStyle/>
            <a:p>
              <a:pPr algn="ctr"/>
              <a:r>
                <a:rPr lang="en-US" sz="1400" dirty="0">
                  <a:solidFill>
                    <a:schemeClr val="bg1"/>
                  </a:solidFill>
                </a:rPr>
                <a:t>Event Hub</a:t>
              </a:r>
            </a:p>
            <a:p>
              <a:pPr algn="ctr"/>
              <a:r>
                <a:rPr lang="en-US" sz="1400" dirty="0">
                  <a:solidFill>
                    <a:schemeClr val="bg1"/>
                  </a:solidFill>
                </a:rPr>
                <a:t>Cloud Service</a:t>
              </a:r>
            </a:p>
          </p:txBody>
        </p:sp>
        <p:sp>
          <p:nvSpPr>
            <p:cNvPr id="41" name="TextBox 40">
              <a:extLst>
                <a:ext uri="{FF2B5EF4-FFF2-40B4-BE49-F238E27FC236}">
                  <a16:creationId xmlns:a16="http://schemas.microsoft.com/office/drawing/2014/main" id="{9C4FD464-6284-4244-B0DD-5089F8789F4B}"/>
                </a:ext>
              </a:extLst>
            </p:cNvPr>
            <p:cNvSpPr txBox="1"/>
            <p:nvPr/>
          </p:nvSpPr>
          <p:spPr>
            <a:xfrm>
              <a:off x="6733250" y="2282782"/>
              <a:ext cx="1302200" cy="289599"/>
            </a:xfrm>
            <a:prstGeom prst="rect">
              <a:avLst/>
            </a:prstGeom>
            <a:noFill/>
          </p:spPr>
          <p:txBody>
            <a:bodyPr wrap="none" rtlCol="0" anchor="ctr">
              <a:spAutoFit/>
            </a:bodyPr>
            <a:lstStyle/>
            <a:p>
              <a:pPr algn="ctr"/>
              <a:r>
                <a:rPr lang="en-US" sz="1400" dirty="0">
                  <a:solidFill>
                    <a:schemeClr val="bg1"/>
                  </a:solidFill>
                </a:rPr>
                <a:t>Big Data Cloud</a:t>
              </a:r>
            </a:p>
          </p:txBody>
        </p:sp>
        <p:sp>
          <p:nvSpPr>
            <p:cNvPr id="42" name="TextBox 41">
              <a:extLst>
                <a:ext uri="{FF2B5EF4-FFF2-40B4-BE49-F238E27FC236}">
                  <a16:creationId xmlns:a16="http://schemas.microsoft.com/office/drawing/2014/main" id="{606576D7-BEFA-45DD-9781-A641552B8590}"/>
                </a:ext>
              </a:extLst>
            </p:cNvPr>
            <p:cNvSpPr txBox="1"/>
            <p:nvPr/>
          </p:nvSpPr>
          <p:spPr>
            <a:xfrm>
              <a:off x="9025593" y="2191063"/>
              <a:ext cx="1408403" cy="492318"/>
            </a:xfrm>
            <a:prstGeom prst="rect">
              <a:avLst/>
            </a:prstGeom>
            <a:noFill/>
          </p:spPr>
          <p:txBody>
            <a:bodyPr wrap="none" rtlCol="0">
              <a:spAutoFit/>
            </a:bodyPr>
            <a:lstStyle/>
            <a:p>
              <a:pPr algn="ctr"/>
              <a:r>
                <a:rPr lang="en-US" sz="1400" dirty="0">
                  <a:solidFill>
                    <a:schemeClr val="bg1"/>
                  </a:solidFill>
                </a:rPr>
                <a:t>Oracle Analytics</a:t>
              </a:r>
            </a:p>
            <a:p>
              <a:pPr algn="ctr"/>
              <a:r>
                <a:rPr lang="en-US" sz="1400" dirty="0">
                  <a:solidFill>
                    <a:schemeClr val="bg1"/>
                  </a:solidFill>
                </a:rPr>
                <a:t>Cloud Service</a:t>
              </a:r>
            </a:p>
          </p:txBody>
        </p:sp>
        <p:cxnSp>
          <p:nvCxnSpPr>
            <p:cNvPr id="43" name="Straight Arrow Connector 42">
              <a:extLst>
                <a:ext uri="{FF2B5EF4-FFF2-40B4-BE49-F238E27FC236}">
                  <a16:creationId xmlns:a16="http://schemas.microsoft.com/office/drawing/2014/main" id="{1865BAAC-DA33-410D-862D-DB19198D8C42}"/>
                </a:ext>
              </a:extLst>
            </p:cNvPr>
            <p:cNvCxnSpPr>
              <a:stCxn id="37" idx="3"/>
              <a:endCxn id="38" idx="1"/>
            </p:cNvCxnSpPr>
            <p:nvPr/>
          </p:nvCxnSpPr>
          <p:spPr>
            <a:xfrm flipV="1">
              <a:off x="3370447" y="4351795"/>
              <a:ext cx="766227" cy="10996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C526B0-E05C-4632-A0BC-17BCB6AD1ECC}"/>
                </a:ext>
              </a:extLst>
            </p:cNvPr>
            <p:cNvSpPr txBox="1"/>
            <p:nvPr/>
          </p:nvSpPr>
          <p:spPr>
            <a:xfrm>
              <a:off x="6516765" y="4116955"/>
              <a:ext cx="1409477" cy="1013595"/>
            </a:xfrm>
            <a:prstGeom prst="rect">
              <a:avLst/>
            </a:prstGeom>
            <a:noFill/>
          </p:spPr>
          <p:txBody>
            <a:bodyPr wrap="square" rtlCol="0">
              <a:spAutoFit/>
            </a:bodyPr>
            <a:lstStyle/>
            <a:p>
              <a:r>
                <a:rPr lang="en-US" sz="1600" dirty="0">
                  <a:solidFill>
                    <a:schemeClr val="bg1"/>
                  </a:solidFill>
                </a:rPr>
                <a:t>Transform Streaming Data into Hive Tables</a:t>
              </a:r>
            </a:p>
          </p:txBody>
        </p:sp>
        <p:cxnSp>
          <p:nvCxnSpPr>
            <p:cNvPr id="45" name="Straight Arrow Connector 44">
              <a:extLst>
                <a:ext uri="{FF2B5EF4-FFF2-40B4-BE49-F238E27FC236}">
                  <a16:creationId xmlns:a16="http://schemas.microsoft.com/office/drawing/2014/main" id="{EACFBC52-02DA-4F38-95F7-2347AF09D824}"/>
                </a:ext>
              </a:extLst>
            </p:cNvPr>
            <p:cNvCxnSpPr>
              <a:cxnSpLocks/>
              <a:stCxn id="38" idx="3"/>
            </p:cNvCxnSpPr>
            <p:nvPr/>
          </p:nvCxnSpPr>
          <p:spPr>
            <a:xfrm>
              <a:off x="5693097" y="4351795"/>
              <a:ext cx="867374" cy="171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B708FC4-B546-45E8-9ACA-CD104A04DEAB}"/>
                </a:ext>
              </a:extLst>
            </p:cNvPr>
            <p:cNvSpPr txBox="1"/>
            <p:nvPr/>
          </p:nvSpPr>
          <p:spPr>
            <a:xfrm>
              <a:off x="8846240" y="4116955"/>
              <a:ext cx="1494407" cy="781917"/>
            </a:xfrm>
            <a:prstGeom prst="rect">
              <a:avLst/>
            </a:prstGeom>
            <a:noFill/>
          </p:spPr>
          <p:txBody>
            <a:bodyPr wrap="square" rtlCol="0">
              <a:spAutoFit/>
            </a:bodyPr>
            <a:lstStyle/>
            <a:p>
              <a:r>
                <a:rPr lang="en-US" sz="1600" dirty="0">
                  <a:solidFill>
                    <a:schemeClr val="bg1"/>
                  </a:solidFill>
                </a:rPr>
                <a:t>Visualize Real-Time Data in OAC</a:t>
              </a:r>
            </a:p>
          </p:txBody>
        </p:sp>
        <p:cxnSp>
          <p:nvCxnSpPr>
            <p:cNvPr id="47" name="Straight Arrow Connector 46">
              <a:extLst>
                <a:ext uri="{FF2B5EF4-FFF2-40B4-BE49-F238E27FC236}">
                  <a16:creationId xmlns:a16="http://schemas.microsoft.com/office/drawing/2014/main" id="{02AE5C2C-5F34-4929-9B6C-C0BDDB076852}"/>
                </a:ext>
              </a:extLst>
            </p:cNvPr>
            <p:cNvCxnSpPr>
              <a:cxnSpLocks/>
            </p:cNvCxnSpPr>
            <p:nvPr/>
          </p:nvCxnSpPr>
          <p:spPr>
            <a:xfrm>
              <a:off x="8040455" y="4392436"/>
              <a:ext cx="86737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807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134D-D94C-4F2D-B739-5F4F2311C271}"/>
              </a:ext>
            </a:extLst>
          </p:cNvPr>
          <p:cNvSpPr/>
          <p:nvPr/>
        </p:nvSpPr>
        <p:spPr bwMode="gray">
          <a:xfrm>
            <a:off x="0" y="981350"/>
            <a:ext cx="4095070" cy="5146686"/>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p>
            <a:pPr algn="ctr">
              <a:lnSpc>
                <a:spcPct val="90000"/>
              </a:lnSpc>
            </a:pPr>
            <a:r>
              <a:rPr lang="en-US" dirty="0">
                <a:solidFill>
                  <a:schemeClr val="bg1"/>
                </a:solidFill>
              </a:rPr>
              <a:t>Insert Photo and Send to Back</a:t>
            </a:r>
          </a:p>
        </p:txBody>
      </p:sp>
      <p:sp>
        <p:nvSpPr>
          <p:cNvPr id="22" name="Isosceles Triangle 21">
            <a:extLst>
              <a:ext uri="{FF2B5EF4-FFF2-40B4-BE49-F238E27FC236}">
                <a16:creationId xmlns:a16="http://schemas.microsoft.com/office/drawing/2014/main" id="{DF543F6C-31B3-4DBA-BD6C-0387CCE52412}"/>
              </a:ext>
            </a:extLst>
          </p:cNvPr>
          <p:cNvSpPr/>
          <p:nvPr/>
        </p:nvSpPr>
        <p:spPr bwMode="gray">
          <a:xfrm rot="5400000">
            <a:off x="-881104" y="2430431"/>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Business Value</a:t>
            </a:r>
          </a:p>
        </p:txBody>
      </p:sp>
      <p:sp>
        <p:nvSpPr>
          <p:cNvPr id="4" name="Rectangle 3">
            <a:extLst>
              <a:ext uri="{FF2B5EF4-FFF2-40B4-BE49-F238E27FC236}">
                <a16:creationId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graphicFrame>
        <p:nvGraphicFramePr>
          <p:cNvPr id="6" name="Table 5">
            <a:extLst>
              <a:ext uri="{FF2B5EF4-FFF2-40B4-BE49-F238E27FC236}">
                <a16:creationId xmlns:a16="http://schemas.microsoft.com/office/drawing/2014/main" id="{642E47BD-6722-4CF9-B9A0-D5EE52F458A8}"/>
              </a:ext>
            </a:extLst>
          </p:cNvPr>
          <p:cNvGraphicFramePr>
            <a:graphicFrameLocks noGrp="1"/>
          </p:cNvGraphicFramePr>
          <p:nvPr/>
        </p:nvGraphicFramePr>
        <p:xfrm>
          <a:off x="4095070" y="982806"/>
          <a:ext cx="8102456" cy="5151986"/>
        </p:xfrm>
        <a:graphic>
          <a:graphicData uri="http://schemas.openxmlformats.org/drawingml/2006/table">
            <a:tbl>
              <a:tblPr bandRow="1">
                <a:tableStyleId>{D27102A9-8310-4765-A935-A1911B00CA55}</a:tableStyleId>
              </a:tblPr>
              <a:tblGrid>
                <a:gridCol w="4051228">
                  <a:extLst>
                    <a:ext uri="{9D8B030D-6E8A-4147-A177-3AD203B41FA5}">
                      <a16:colId xmlns:a16="http://schemas.microsoft.com/office/drawing/2014/main" val="3748267999"/>
                    </a:ext>
                  </a:extLst>
                </a:gridCol>
                <a:gridCol w="4051228">
                  <a:extLst>
                    <a:ext uri="{9D8B030D-6E8A-4147-A177-3AD203B41FA5}">
                      <a16:colId xmlns:a16="http://schemas.microsoft.com/office/drawing/2014/main" val="2155364697"/>
                    </a:ext>
                  </a:extLst>
                </a:gridCol>
              </a:tblGrid>
              <a:tr h="2575993">
                <a:tc gridSpan="2">
                  <a:txBody>
                    <a:bodyPr/>
                    <a:lstStyle/>
                    <a:p>
                      <a:endParaRPr lang="en-US" dirty="0"/>
                    </a:p>
                  </a:txBody>
                  <a:tcPr>
                    <a:lnL>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6225363"/>
                  </a:ext>
                </a:extLst>
              </a:tr>
              <a:tr h="2575993">
                <a:tc>
                  <a:txBody>
                    <a:bodyPr/>
                    <a:lstStyle/>
                    <a:p>
                      <a:endParaRPr lang="en-US"/>
                    </a:p>
                  </a:txBody>
                  <a:tcP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3612483"/>
                  </a:ext>
                </a:extLst>
              </a:tr>
            </a:tbl>
          </a:graphicData>
        </a:graphic>
      </p:graphicFrame>
      <p:sp>
        <p:nvSpPr>
          <p:cNvPr id="28" name="TextBox 27">
            <a:extLst>
              <a:ext uri="{FF2B5EF4-FFF2-40B4-BE49-F238E27FC236}">
                <a16:creationId xmlns:a16="http://schemas.microsoft.com/office/drawing/2014/main" id="{C7EA2E4C-3ACF-440E-833D-262584F36ED7}"/>
              </a:ext>
            </a:extLst>
          </p:cNvPr>
          <p:cNvSpPr txBox="1"/>
          <p:nvPr/>
        </p:nvSpPr>
        <p:spPr>
          <a:xfrm>
            <a:off x="4127198" y="1317074"/>
            <a:ext cx="8061625"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Industry Disruption &amp; Competitiveness</a:t>
            </a:r>
            <a:endParaRPr lang="en-US" sz="1400" dirty="0">
              <a:solidFill>
                <a:schemeClr val="tx2">
                  <a:lumMod val="50000"/>
                </a:schemeClr>
              </a:solidFill>
            </a:endParaRPr>
          </a:p>
        </p:txBody>
      </p:sp>
      <p:sp>
        <p:nvSpPr>
          <p:cNvPr id="29" name="TextBox 28">
            <a:extLst>
              <a:ext uri="{FF2B5EF4-FFF2-40B4-BE49-F238E27FC236}">
                <a16:creationId xmlns:a16="http://schemas.microsoft.com/office/drawing/2014/main" id="{6EC04658-F1FE-4F72-9F0E-14E210A1A713}"/>
              </a:ext>
            </a:extLst>
          </p:cNvPr>
          <p:cNvSpPr txBox="1"/>
          <p:nvPr/>
        </p:nvSpPr>
        <p:spPr>
          <a:xfrm>
            <a:off x="4095070"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Revenue Impacts</a:t>
            </a:r>
            <a:endParaRPr lang="en-US" sz="1400" dirty="0">
              <a:solidFill>
                <a:schemeClr val="tx2">
                  <a:lumMod val="50000"/>
                </a:schemeClr>
              </a:solidFill>
            </a:endParaRPr>
          </a:p>
        </p:txBody>
      </p:sp>
      <p:sp>
        <p:nvSpPr>
          <p:cNvPr id="30" name="TextBox 29">
            <a:extLst>
              <a:ext uri="{FF2B5EF4-FFF2-40B4-BE49-F238E27FC236}">
                <a16:creationId xmlns:a16="http://schemas.microsoft.com/office/drawing/2014/main" id="{6286BD7A-B8AE-4000-A8F1-4A2D8FBB3012}"/>
              </a:ext>
            </a:extLst>
          </p:cNvPr>
          <p:cNvSpPr txBox="1"/>
          <p:nvPr/>
        </p:nvSpPr>
        <p:spPr>
          <a:xfrm>
            <a:off x="8149622"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Cost Impacts</a:t>
            </a:r>
            <a:endParaRPr lang="en-US" sz="1400" dirty="0">
              <a:solidFill>
                <a:schemeClr val="tx2">
                  <a:lumMod val="50000"/>
                </a:schemeClr>
              </a:solidFill>
            </a:endParaRPr>
          </a:p>
        </p:txBody>
      </p:sp>
      <p:sp>
        <p:nvSpPr>
          <p:cNvPr id="11" name="Arrow: Up 10">
            <a:extLst>
              <a:ext uri="{FF2B5EF4-FFF2-40B4-BE49-F238E27FC236}">
                <a16:creationId xmlns:a16="http://schemas.microsoft.com/office/drawing/2014/main" id="{E70F169C-738A-4E51-AFBC-C37EAA7074BA}"/>
              </a:ext>
            </a:extLst>
          </p:cNvPr>
          <p:cNvSpPr/>
          <p:nvPr/>
        </p:nvSpPr>
        <p:spPr bwMode="gray">
          <a:xfrm>
            <a:off x="4298055" y="1716537"/>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Arrow: Up 31">
            <a:extLst>
              <a:ext uri="{FF2B5EF4-FFF2-40B4-BE49-F238E27FC236}">
                <a16:creationId xmlns:a16="http://schemas.microsoft.com/office/drawing/2014/main" id="{025BD3F1-DBFA-4810-B5A1-A2A91262266F}"/>
              </a:ext>
            </a:extLst>
          </p:cNvPr>
          <p:cNvSpPr/>
          <p:nvPr/>
        </p:nvSpPr>
        <p:spPr bwMode="gray">
          <a:xfrm>
            <a:off x="4296489" y="4284490"/>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3" name="Arrow: Up 32">
            <a:extLst>
              <a:ext uri="{FF2B5EF4-FFF2-40B4-BE49-F238E27FC236}">
                <a16:creationId xmlns:a16="http://schemas.microsoft.com/office/drawing/2014/main" id="{E0253F66-4387-4534-B34C-63F35936BE20}"/>
              </a:ext>
            </a:extLst>
          </p:cNvPr>
          <p:cNvSpPr/>
          <p:nvPr/>
        </p:nvSpPr>
        <p:spPr bwMode="gray">
          <a:xfrm flipV="1">
            <a:off x="8395656" y="4277971"/>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TextBox 33">
            <a:extLst>
              <a:ext uri="{FF2B5EF4-FFF2-40B4-BE49-F238E27FC236}">
                <a16:creationId xmlns:a16="http://schemas.microsoft.com/office/drawing/2014/main" id="{449B6D30-6700-46AC-891E-7609A960B36C}"/>
              </a:ext>
            </a:extLst>
          </p:cNvPr>
          <p:cNvSpPr txBox="1"/>
          <p:nvPr/>
        </p:nvSpPr>
        <p:spPr>
          <a:xfrm>
            <a:off x="5234455" y="2151311"/>
            <a:ext cx="6653686" cy="9171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endParaRPr lang="en-US" sz="1600" dirty="0">
              <a:solidFill>
                <a:schemeClr val="tx1">
                  <a:lumMod val="50000"/>
                </a:schemeClr>
              </a:solidFill>
            </a:endParaRPr>
          </a:p>
        </p:txBody>
      </p:sp>
      <p:sp>
        <p:nvSpPr>
          <p:cNvPr id="35" name="TextBox 34">
            <a:extLst>
              <a:ext uri="{FF2B5EF4-FFF2-40B4-BE49-F238E27FC236}">
                <a16:creationId xmlns:a16="http://schemas.microsoft.com/office/drawing/2014/main" id="{15EB8281-1F60-45EE-B919-36F4E4C973CA}"/>
              </a:ext>
            </a:extLst>
          </p:cNvPr>
          <p:cNvSpPr txBox="1"/>
          <p:nvPr/>
        </p:nvSpPr>
        <p:spPr>
          <a:xfrm>
            <a:off x="5174295" y="4367695"/>
            <a:ext cx="2790608" cy="8894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p:txBody>
      </p:sp>
      <p:sp>
        <p:nvSpPr>
          <p:cNvPr id="36" name="TextBox 35">
            <a:extLst>
              <a:ext uri="{FF2B5EF4-FFF2-40B4-BE49-F238E27FC236}">
                <a16:creationId xmlns:a16="http://schemas.microsoft.com/office/drawing/2014/main" id="{5C391F29-42BD-4993-AAB7-1EBBF2E52C92}"/>
              </a:ext>
            </a:extLst>
          </p:cNvPr>
          <p:cNvSpPr txBox="1"/>
          <p:nvPr/>
        </p:nvSpPr>
        <p:spPr>
          <a:xfrm>
            <a:off x="9122283" y="4364723"/>
            <a:ext cx="2790608" cy="1846659"/>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 – include increases in development and cloud services budget or else the omission will stick out.</a:t>
            </a:r>
          </a:p>
          <a:p>
            <a:pPr>
              <a:lnSpc>
                <a:spcPct val="90000"/>
              </a:lnSpc>
              <a:spcAft>
                <a:spcPts val="1200"/>
              </a:spcAft>
            </a:pPr>
            <a:endParaRPr lang="en-US" sz="1600" dirty="0">
              <a:solidFill>
                <a:schemeClr val="tx1">
                  <a:lumMod val="50000"/>
                </a:schemeClr>
              </a:solidFill>
            </a:endParaRPr>
          </a:p>
        </p:txBody>
      </p:sp>
    </p:spTree>
    <p:extLst>
      <p:ext uri="{BB962C8B-B14F-4D97-AF65-F5344CB8AC3E}">
        <p14:creationId xmlns:p14="http://schemas.microsoft.com/office/powerpoint/2010/main" val="24557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B9CF0A-6322-45DB-98E8-0688A640A612}"/>
              </a:ext>
            </a:extLst>
          </p:cNvPr>
          <p:cNvSpPr>
            <a:spLocks noGrp="1"/>
          </p:cNvSpPr>
          <p:nvPr>
            <p:ph type="sldNum" sz="quarter" idx="12"/>
          </p:nvPr>
        </p:nvSpPr>
        <p:spPr/>
        <p:txBody>
          <a:bodyPr/>
          <a:lstStyle/>
          <a:p>
            <a:fld id="{C51EAA63-D034-42AE-91FA-B13B9518C7BE}" type="slidenum">
              <a:rPr lang="en-US" smtClean="0"/>
              <a:pPr/>
              <a:t>7</a:t>
            </a:fld>
            <a:endParaRPr lang="en-US"/>
          </a:p>
        </p:txBody>
      </p:sp>
      <p:sp>
        <p:nvSpPr>
          <p:cNvPr id="4" name="Title 3">
            <a:extLst>
              <a:ext uri="{FF2B5EF4-FFF2-40B4-BE49-F238E27FC236}">
                <a16:creationId xmlns:a16="http://schemas.microsoft.com/office/drawing/2014/main" id="{F94E9EF5-3797-4A2E-82DF-8DE00ED7FEBD}"/>
              </a:ext>
            </a:extLst>
          </p:cNvPr>
          <p:cNvSpPr>
            <a:spLocks noGrp="1"/>
          </p:cNvSpPr>
          <p:nvPr>
            <p:ph type="title"/>
          </p:nvPr>
        </p:nvSpPr>
        <p:spPr/>
        <p:txBody>
          <a:bodyPr/>
          <a:lstStyle/>
          <a:p>
            <a:r>
              <a:rPr lang="en-US" dirty="0"/>
              <a:t>For More Information</a:t>
            </a:r>
          </a:p>
        </p:txBody>
      </p:sp>
      <p:grpSp>
        <p:nvGrpSpPr>
          <p:cNvPr id="21" name="Group 20">
            <a:extLst>
              <a:ext uri="{FF2B5EF4-FFF2-40B4-BE49-F238E27FC236}">
                <a16:creationId xmlns:a16="http://schemas.microsoft.com/office/drawing/2014/main" id="{93052158-D94C-442B-B16F-CC34C9649E33}"/>
              </a:ext>
            </a:extLst>
          </p:cNvPr>
          <p:cNvGrpSpPr/>
          <p:nvPr/>
        </p:nvGrpSpPr>
        <p:grpSpPr>
          <a:xfrm>
            <a:off x="2025721" y="2569699"/>
            <a:ext cx="1260248" cy="1625248"/>
            <a:chOff x="2025721" y="2569699"/>
            <a:chExt cx="1260248" cy="1625248"/>
          </a:xfrm>
        </p:grpSpPr>
        <p:pic>
          <p:nvPicPr>
            <p:cNvPr id="7" name="Picture 6">
              <a:hlinkClick r:id="rId2"/>
              <a:extLst>
                <a:ext uri="{FF2B5EF4-FFF2-40B4-BE49-F238E27FC236}">
                  <a16:creationId xmlns:a16="http://schemas.microsoft.com/office/drawing/2014/main" id="{DEAC5E7B-6473-4DBC-A446-4375039951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41525" y="2569699"/>
              <a:ext cx="1244444" cy="1244444"/>
            </a:xfrm>
            <a:prstGeom prst="rect">
              <a:avLst/>
            </a:prstGeom>
          </p:spPr>
        </p:pic>
        <p:sp>
          <p:nvSpPr>
            <p:cNvPr id="8" name="TextBox 7">
              <a:extLst>
                <a:ext uri="{FF2B5EF4-FFF2-40B4-BE49-F238E27FC236}">
                  <a16:creationId xmlns:a16="http://schemas.microsoft.com/office/drawing/2014/main" id="{434E9A68-7A2A-4B2D-8A53-F833098B9ACA}"/>
                </a:ext>
              </a:extLst>
            </p:cNvPr>
            <p:cNvSpPr txBox="1"/>
            <p:nvPr/>
          </p:nvSpPr>
          <p:spPr>
            <a:xfrm>
              <a:off x="2025721" y="3917948"/>
              <a:ext cx="1215077"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People</a:t>
              </a:r>
            </a:p>
          </p:txBody>
        </p:sp>
      </p:grpSp>
      <p:grpSp>
        <p:nvGrpSpPr>
          <p:cNvPr id="22" name="Group 21">
            <a:extLst>
              <a:ext uri="{FF2B5EF4-FFF2-40B4-BE49-F238E27FC236}">
                <a16:creationId xmlns:a16="http://schemas.microsoft.com/office/drawing/2014/main" id="{2411B799-644F-4CC2-B9A1-E01A71D32252}"/>
              </a:ext>
            </a:extLst>
          </p:cNvPr>
          <p:cNvGrpSpPr/>
          <p:nvPr/>
        </p:nvGrpSpPr>
        <p:grpSpPr>
          <a:xfrm>
            <a:off x="4212903" y="2572067"/>
            <a:ext cx="1244444" cy="1646030"/>
            <a:chOff x="4212903" y="2572067"/>
            <a:chExt cx="1244444" cy="1646030"/>
          </a:xfrm>
        </p:grpSpPr>
        <p:pic>
          <p:nvPicPr>
            <p:cNvPr id="6" name="Picture 5">
              <a:hlinkClick r:id="rId4"/>
              <a:extLst>
                <a:ext uri="{FF2B5EF4-FFF2-40B4-BE49-F238E27FC236}">
                  <a16:creationId xmlns:a16="http://schemas.microsoft.com/office/drawing/2014/main" id="{9AC4572B-050C-48BC-B562-84F8070DD9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12903" y="2572067"/>
              <a:ext cx="1244444" cy="1244444"/>
            </a:xfrm>
            <a:prstGeom prst="rect">
              <a:avLst/>
            </a:prstGeom>
          </p:spPr>
        </p:pic>
        <p:sp>
          <p:nvSpPr>
            <p:cNvPr id="9" name="TextBox 8">
              <a:extLst>
                <a:ext uri="{FF2B5EF4-FFF2-40B4-BE49-F238E27FC236}">
                  <a16:creationId xmlns:a16="http://schemas.microsoft.com/office/drawing/2014/main" id="{D2C59CD8-8DA2-406E-ACF2-E9531D6456DB}"/>
                </a:ext>
              </a:extLst>
            </p:cNvPr>
            <p:cNvSpPr txBox="1"/>
            <p:nvPr/>
          </p:nvSpPr>
          <p:spPr>
            <a:xfrm>
              <a:off x="4272682" y="3941098"/>
              <a:ext cx="1043555"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Hubs</a:t>
              </a:r>
            </a:p>
          </p:txBody>
        </p:sp>
      </p:grpSp>
      <p:grpSp>
        <p:nvGrpSpPr>
          <p:cNvPr id="23" name="Group 22">
            <a:extLst>
              <a:ext uri="{FF2B5EF4-FFF2-40B4-BE49-F238E27FC236}">
                <a16:creationId xmlns:a16="http://schemas.microsoft.com/office/drawing/2014/main" id="{2F08336B-4A86-4B31-A59F-83C3EE62AE8D}"/>
              </a:ext>
            </a:extLst>
          </p:cNvPr>
          <p:cNvGrpSpPr/>
          <p:nvPr/>
        </p:nvGrpSpPr>
        <p:grpSpPr>
          <a:xfrm>
            <a:off x="6319120" y="2548917"/>
            <a:ext cx="1463542" cy="1646030"/>
            <a:chOff x="6319120" y="2548917"/>
            <a:chExt cx="1463542" cy="1646030"/>
          </a:xfrm>
        </p:grpSpPr>
        <p:pic>
          <p:nvPicPr>
            <p:cNvPr id="5" name="Picture 4">
              <a:hlinkClick r:id="rId6"/>
              <a:extLst>
                <a:ext uri="{FF2B5EF4-FFF2-40B4-BE49-F238E27FC236}">
                  <a16:creationId xmlns:a16="http://schemas.microsoft.com/office/drawing/2014/main" id="{608C7393-4C65-487A-9773-EC853E60BBC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74122" y="2548917"/>
              <a:ext cx="1244444" cy="1244444"/>
            </a:xfrm>
            <a:prstGeom prst="rect">
              <a:avLst/>
            </a:prstGeom>
          </p:spPr>
        </p:pic>
        <p:sp>
          <p:nvSpPr>
            <p:cNvPr id="10" name="TextBox 9">
              <a:extLst>
                <a:ext uri="{FF2B5EF4-FFF2-40B4-BE49-F238E27FC236}">
                  <a16:creationId xmlns:a16="http://schemas.microsoft.com/office/drawing/2014/main" id="{B45FB8EC-C56A-4C70-B6B8-67FF526250F3}"/>
                </a:ext>
              </a:extLst>
            </p:cNvPr>
            <p:cNvSpPr txBox="1"/>
            <p:nvPr/>
          </p:nvSpPr>
          <p:spPr>
            <a:xfrm>
              <a:off x="6319120" y="3917948"/>
              <a:ext cx="1463542"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Solutions</a:t>
              </a:r>
            </a:p>
          </p:txBody>
        </p:sp>
      </p:grpSp>
      <p:grpSp>
        <p:nvGrpSpPr>
          <p:cNvPr id="11" name="Group 10">
            <a:extLst>
              <a:ext uri="{FF2B5EF4-FFF2-40B4-BE49-F238E27FC236}">
                <a16:creationId xmlns:a16="http://schemas.microsoft.com/office/drawing/2014/main" id="{46E5E963-A6C3-43DC-AC07-C7A6C1ABCD8F}"/>
              </a:ext>
            </a:extLst>
          </p:cNvPr>
          <p:cNvGrpSpPr/>
          <p:nvPr/>
        </p:nvGrpSpPr>
        <p:grpSpPr>
          <a:xfrm>
            <a:off x="8264598" y="2569699"/>
            <a:ext cx="2128916" cy="1625248"/>
            <a:chOff x="7012987" y="2569699"/>
            <a:chExt cx="2128916" cy="1625248"/>
          </a:xfrm>
        </p:grpSpPr>
        <p:sp>
          <p:nvSpPr>
            <p:cNvPr id="12" name="TextBox 11">
              <a:extLst>
                <a:ext uri="{FF2B5EF4-FFF2-40B4-BE49-F238E27FC236}">
                  <a16:creationId xmlns:a16="http://schemas.microsoft.com/office/drawing/2014/main" id="{1571BC4E-50E7-4A7D-830D-F9705376FC19}"/>
                </a:ext>
              </a:extLst>
            </p:cNvPr>
            <p:cNvSpPr txBox="1"/>
            <p:nvPr/>
          </p:nvSpPr>
          <p:spPr>
            <a:xfrm>
              <a:off x="7012987" y="3917948"/>
              <a:ext cx="2128916"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OTube Channel</a:t>
              </a:r>
            </a:p>
          </p:txBody>
        </p:sp>
        <p:sp>
          <p:nvSpPr>
            <p:cNvPr id="13" name="Rounded Rectangle 15">
              <a:extLst>
                <a:ext uri="{FF2B5EF4-FFF2-40B4-BE49-F238E27FC236}">
                  <a16:creationId xmlns:a16="http://schemas.microsoft.com/office/drawing/2014/main" id="{EAC5881D-1A79-4053-8EB2-0DFC872D7865}"/>
                </a:ext>
              </a:extLst>
            </p:cNvPr>
            <p:cNvSpPr/>
            <p:nvPr/>
          </p:nvSpPr>
          <p:spPr bwMode="gray">
            <a:xfrm>
              <a:off x="7381085" y="2569699"/>
              <a:ext cx="1244444" cy="1244444"/>
            </a:xfrm>
            <a:prstGeom prst="roundRect">
              <a:avLst>
                <a:gd name="adj" fmla="val 26414"/>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4" name="Picture 13">
              <a:hlinkClick r:id="rId8"/>
              <a:extLst>
                <a:ext uri="{FF2B5EF4-FFF2-40B4-BE49-F238E27FC236}">
                  <a16:creationId xmlns:a16="http://schemas.microsoft.com/office/drawing/2014/main" id="{1FD3D840-B313-4634-BC52-2F4B28584388}"/>
                </a:ext>
              </a:extLst>
            </p:cNvPr>
            <p:cNvPicPr>
              <a:picLocks noChangeAspect="1"/>
            </p:cNvPicPr>
            <p:nvPr/>
          </p:nvPicPr>
          <p:blipFill>
            <a:blip r:embed="rId9"/>
            <a:stretch>
              <a:fillRect/>
            </a:stretch>
          </p:blipFill>
          <p:spPr>
            <a:xfrm>
              <a:off x="7426053" y="2912722"/>
              <a:ext cx="1153177" cy="640654"/>
            </a:xfrm>
            <a:prstGeom prst="rect">
              <a:avLst/>
            </a:prstGeom>
          </p:spPr>
        </p:pic>
      </p:grpSp>
      <p:sp>
        <p:nvSpPr>
          <p:cNvPr id="15" name="Rectangle 14">
            <a:extLst>
              <a:ext uri="{FF2B5EF4-FFF2-40B4-BE49-F238E27FC236}">
                <a16:creationId xmlns:a16="http://schemas.microsoft.com/office/drawing/2014/main" id="{976E1305-0892-4575-83B1-ED089B694F1F}"/>
              </a:ext>
            </a:extLst>
          </p:cNvPr>
          <p:cNvSpPr/>
          <p:nvPr/>
        </p:nvSpPr>
        <p:spPr>
          <a:xfrm>
            <a:off x="0" y="4868337"/>
            <a:ext cx="12190413" cy="8619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6" name="TextBox 15">
            <a:extLst>
              <a:ext uri="{FF2B5EF4-FFF2-40B4-BE49-F238E27FC236}">
                <a16:creationId xmlns:a16="http://schemas.microsoft.com/office/drawing/2014/main" id="{B2930EDA-125D-4D3B-83EE-4F836CFFAEE5}"/>
              </a:ext>
            </a:extLst>
          </p:cNvPr>
          <p:cNvSpPr txBox="1"/>
          <p:nvPr/>
        </p:nvSpPr>
        <p:spPr>
          <a:xfrm>
            <a:off x="1589" y="5131259"/>
            <a:ext cx="12188824" cy="664797"/>
          </a:xfrm>
          <a:prstGeom prst="rect">
            <a:avLst/>
          </a:prstGeom>
          <a:noFill/>
        </p:spPr>
        <p:txBody>
          <a:bodyPr wrap="squar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http://solutionengineering.us.oracle.com/hubs</a:t>
            </a:r>
          </a:p>
          <a:p>
            <a:pPr algn="ctr">
              <a:lnSpc>
                <a:spcPct val="90000"/>
              </a:lnSpc>
            </a:pPr>
            <a:endParaRPr lang="en-US" sz="2800" dirty="0">
              <a:solidFill>
                <a:schemeClr val="bg1"/>
              </a:solidFill>
            </a:endParaRPr>
          </a:p>
        </p:txBody>
      </p:sp>
      <p:pic>
        <p:nvPicPr>
          <p:cNvPr id="17" name="Picture 16">
            <a:extLst>
              <a:ext uri="{FF2B5EF4-FFF2-40B4-BE49-F238E27FC236}">
                <a16:creationId xmlns:a16="http://schemas.microsoft.com/office/drawing/2014/main" id="{3FD436E3-26B6-49DF-A34E-EA8C08C66C2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32945" y="91942"/>
            <a:ext cx="2645669" cy="719329"/>
          </a:xfrm>
          <a:prstGeom prst="rect">
            <a:avLst/>
          </a:prstGeom>
        </p:spPr>
      </p:pic>
      <p:sp>
        <p:nvSpPr>
          <p:cNvPr id="19" name="Rectangle: Rounded Corners 18">
            <a:extLst>
              <a:ext uri="{FF2B5EF4-FFF2-40B4-BE49-F238E27FC236}">
                <a16:creationId xmlns:a16="http://schemas.microsoft.com/office/drawing/2014/main" id="{A46406E2-3416-44AE-90FA-FD5727143E36}"/>
              </a:ext>
            </a:extLst>
          </p:cNvPr>
          <p:cNvSpPr/>
          <p:nvPr/>
        </p:nvSpPr>
        <p:spPr bwMode="gray">
          <a:xfrm>
            <a:off x="944545" y="4965461"/>
            <a:ext cx="874207" cy="663191"/>
          </a:xfrm>
          <a:prstGeom prst="roundRect">
            <a:avLst/>
          </a:prstGeom>
          <a:solidFill>
            <a:schemeClr val="bg2">
              <a:lumMod val="1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8" name="Isosceles Triangle 17">
            <a:hlinkClick r:id="rId11"/>
            <a:extLst>
              <a:ext uri="{FF2B5EF4-FFF2-40B4-BE49-F238E27FC236}">
                <a16:creationId xmlns:a16="http://schemas.microsoft.com/office/drawing/2014/main" id="{2BD38AE4-0D28-4AB4-A3CA-08EB130D4324}"/>
              </a:ext>
            </a:extLst>
          </p:cNvPr>
          <p:cNvSpPr/>
          <p:nvPr/>
        </p:nvSpPr>
        <p:spPr bwMode="gray">
          <a:xfrm rot="5400000">
            <a:off x="1235949" y="5131259"/>
            <a:ext cx="331596" cy="331596"/>
          </a:xfrm>
          <a:prstGeom prst="triangle">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5" name="Footer Placeholder 1">
            <a:extLst>
              <a:ext uri="{FF2B5EF4-FFF2-40B4-BE49-F238E27FC236}">
                <a16:creationId xmlns:a16="http://schemas.microsoft.com/office/drawing/2014/main" id="{F74A67D6-F0D6-42B2-87F4-C26CD76A5401}"/>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Tree>
    <p:extLst>
      <p:ext uri="{BB962C8B-B14F-4D97-AF65-F5344CB8AC3E}">
        <p14:creationId xmlns:p14="http://schemas.microsoft.com/office/powerpoint/2010/main" val="37979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SolutionBankPOCAssetTemplate-03012018.pptx" id="{3B2F70D4-AC40-4C35-A853-49E090923212}" vid="{FBAE28AC-AA95-4BE8-94BF-2A4CD86BD876}"/>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3500</TotalTime>
  <Words>522</Words>
  <Application>Microsoft Office PowerPoint</Application>
  <PresentationFormat>Custom</PresentationFormat>
  <Paragraphs>123</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Segoe Print</vt:lpstr>
      <vt:lpstr>Segoe UI Light</vt:lpstr>
      <vt:lpstr>Wingdings</vt:lpstr>
      <vt:lpstr>Oracle_Master_16x9_2017</vt:lpstr>
      <vt:lpstr>PowerPoint Presentation</vt:lpstr>
      <vt:lpstr>PowerPoint Presentation</vt:lpstr>
      <vt:lpstr>PowerPoint Presentation</vt:lpstr>
      <vt:lpstr>PowerPoint Presentation</vt:lpstr>
      <vt:lpstr>PowerPoint Presentation</vt:lpstr>
      <vt:lpstr>PowerPoint Presentation</vt:lpstr>
      <vt:lpstr>For More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Gail Wright</dc:creator>
  <cp:keywords/>
  <dc:description/>
  <cp:lastModifiedBy>Steven Black</cp:lastModifiedBy>
  <cp:revision>327</cp:revision>
  <cp:lastPrinted>2014-07-16T02:22:57Z</cp:lastPrinted>
  <dcterms:created xsi:type="dcterms:W3CDTF">2017-10-31T14:18:20Z</dcterms:created>
  <dcterms:modified xsi:type="dcterms:W3CDTF">2018-03-12T20:44:12Z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